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00" r:id="rId3"/>
    <p:sldId id="310" r:id="rId4"/>
    <p:sldId id="315" r:id="rId5"/>
    <p:sldId id="311" r:id="rId6"/>
    <p:sldId id="312" r:id="rId7"/>
    <p:sldId id="317" r:id="rId8"/>
    <p:sldId id="318" r:id="rId9"/>
    <p:sldId id="313" r:id="rId10"/>
    <p:sldId id="321" r:id="rId11"/>
    <p:sldId id="322" r:id="rId12"/>
    <p:sldId id="316" r:id="rId13"/>
    <p:sldId id="319" r:id="rId14"/>
    <p:sldId id="320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1" autoAdjust="0"/>
  </p:normalViewPr>
  <p:slideViewPr>
    <p:cSldViewPr>
      <p:cViewPr varScale="1">
        <p:scale>
          <a:sx n="105" d="100"/>
          <a:sy n="105" d="100"/>
        </p:scale>
        <p:origin x="730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E358F-CBC8-4008-8FB2-0284AF57EC98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C5AEA-AF10-4FC4-8849-1AC715ACB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8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cons\Downloads\&#1054;&#1090;&#1082;&#1088;&#1099;&#1090;&#1100;%20&#1082;&#1072;&#1088;&#1090;&#1086;&#1090;&#1077;&#1082;&#1091;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-74338"/>
            <a:ext cx="6336704" cy="7738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PT Sans Caption"/>
              </a:rPr>
              <a:t>МАГИСТРАТУРА </a:t>
            </a:r>
            <a:br>
              <a:rPr lang="ru-RU" sz="2000" b="1" dirty="0" smtClean="0">
                <a:solidFill>
                  <a:schemeClr val="bg1"/>
                </a:solidFill>
                <a:latin typeface="PT Sans Caption"/>
              </a:rPr>
            </a:br>
            <a:r>
              <a:rPr lang="ru-RU" sz="2000" b="1" dirty="0" smtClean="0">
                <a:solidFill>
                  <a:schemeClr val="bg1"/>
                </a:solidFill>
                <a:latin typeface="PT Sans Caption"/>
              </a:rPr>
              <a:t>в Институте Экономики и Управления</a:t>
            </a:r>
            <a:endParaRPr lang="ru-RU" sz="2000" b="1" dirty="0">
              <a:solidFill>
                <a:schemeClr val="bg1"/>
              </a:solidFill>
              <a:latin typeface="PT Sans Captio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Магистратура Учет, анализ и аудит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Отзывы наших магистрантов: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Очень нравится, что к учебному процессу привлекают потенциальных работодателей – практических работников</a:t>
            </a:r>
          </a:p>
          <a:p>
            <a:r>
              <a:rPr lang="ru-RU" dirty="0" smtClean="0"/>
              <a:t>Учебный курс выстроен понятно, учиться очень интересно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476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Где и кем  работают наши выпускники?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Главный бухгалтер (бухгалтер) на предприятиях и в государственных учреждениях, в том числе бухгалтер на </a:t>
            </a:r>
            <a:r>
              <a:rPr lang="ru-RU" sz="2000" dirty="0" err="1" smtClean="0"/>
              <a:t>аутсорсе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Работник ФНС;</a:t>
            </a:r>
          </a:p>
          <a:p>
            <a:r>
              <a:rPr lang="ru-RU" sz="2000" dirty="0" smtClean="0"/>
              <a:t>Сотрудник министерств и ведомств (Министерство Экономики, имущественных отношений и т.д.);</a:t>
            </a:r>
          </a:p>
          <a:p>
            <a:r>
              <a:rPr lang="ru-RU" sz="2000" dirty="0" smtClean="0"/>
              <a:t>Работник Администрации города Ижевска;</a:t>
            </a:r>
          </a:p>
          <a:p>
            <a:r>
              <a:rPr lang="ru-RU" sz="2000" dirty="0" smtClean="0"/>
              <a:t>Специалисты консалтинговых и аудиторских фирм;</a:t>
            </a:r>
          </a:p>
          <a:p>
            <a:r>
              <a:rPr lang="ru-RU" sz="2000" dirty="0" smtClean="0"/>
              <a:t>Экономист (например, завод </a:t>
            </a:r>
            <a:r>
              <a:rPr lang="ru-RU" sz="2000" dirty="0" err="1" smtClean="0"/>
              <a:t>Аксион</a:t>
            </a:r>
            <a:r>
              <a:rPr lang="ru-RU" sz="2000" dirty="0" smtClean="0"/>
              <a:t>, Роснефть и т.д.);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6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Выпуск 2021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0"/>
            <a:ext cx="4525433" cy="3394075"/>
          </a:xfrm>
        </p:spPr>
      </p:pic>
    </p:spTree>
    <p:extLst>
      <p:ext uri="{BB962C8B-B14F-4D97-AF65-F5344CB8AC3E}">
        <p14:creationId xmlns:p14="http://schemas.microsoft.com/office/powerpoint/2010/main" val="406954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Выпуск 2022 года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283" y="1200150"/>
            <a:ext cx="452543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3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экскурсии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128" y="1200150"/>
            <a:ext cx="753574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33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_\IMG_2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40155"/>
            <a:ext cx="2016224" cy="236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904" y="-20538"/>
            <a:ext cx="8229600" cy="85725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PT Sans Caption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PT Sans Caption"/>
              </a:rPr>
            </a:br>
            <a:r>
              <a:rPr lang="ru-RU" sz="2800" b="1" dirty="0" smtClean="0">
                <a:solidFill>
                  <a:schemeClr val="bg1"/>
                </a:solidFill>
                <a:latin typeface="PT Sans Caption"/>
              </a:rPr>
              <a:t>Учет, анализ и аудит</a:t>
            </a:r>
            <a:r>
              <a:rPr lang="ru-RU" sz="3200" b="1" dirty="0">
                <a:solidFill>
                  <a:schemeClr val="bg1"/>
                </a:solidFill>
              </a:rPr>
              <a:t/>
            </a:r>
            <a:br>
              <a:rPr lang="ru-RU" sz="3200" b="1" dirty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771550"/>
            <a:ext cx="4244280" cy="382307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ru-RU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сновная цель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программы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Обеспечение комплексной и качественной подготовки специалистов в области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учета и анализа с целью приобретения новой квалификации - специалиста в области оптимизация управленческой и финансовой отчетности, а также ее составления, чтения, анализа</a:t>
            </a:r>
          </a:p>
          <a:p>
            <a:pPr marL="0" indent="0" algn="just">
              <a:buNone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Магистр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экономики будет способен: 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Непосредственно осуществлять организацию и управление системой учета на предприятии любой формы собственности и вида деятельности;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Разрабатывать новые способы учета и анализа и оптимизировать существующую систему, внедряя Международные стандарты финансовой отчетности.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02421" y="3643320"/>
            <a:ext cx="3537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К. э. н., доцент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Слесаренко Галина Витальевна</a:t>
            </a:r>
          </a:p>
          <a:p>
            <a:endParaRPr lang="ru-RU" dirty="0"/>
          </a:p>
        </p:txBody>
      </p:sp>
      <p:pic>
        <p:nvPicPr>
          <p:cNvPr id="2050" name="Picture 2" descr="D:\Связи с общественностью\Фото2\Фото\фото 10на15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98" y="931891"/>
            <a:ext cx="1786698" cy="26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_\IMG_2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33" y="902725"/>
            <a:ext cx="2130678" cy="274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8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магистерской программы </a:t>
            </a:r>
            <a:r>
              <a:rPr lang="ru-RU" dirty="0"/>
              <a:t>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latin typeface="Times New Roman" pitchFamily="18" charset="0"/>
              </a:rPr>
              <a:t>подготовка высококвалифицированных специалистов</a:t>
            </a:r>
            <a:r>
              <a:rPr lang="ru-RU" b="1" dirty="0" smtClean="0">
                <a:latin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</a:rPr>
              <a:t>в области:</a:t>
            </a:r>
            <a:r>
              <a:rPr lang="ru-RU" b="1" dirty="0" smtClean="0">
                <a:latin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-организации системы бухгалтерского учета на предприятиях различных форм собственности, проведения  </a:t>
            </a:r>
            <a:r>
              <a:rPr lang="ru-RU" b="1" dirty="0">
                <a:latin typeface="Times New Roman" pitchFamily="18" charset="0"/>
              </a:rPr>
              <a:t>экономического анализа </a:t>
            </a:r>
            <a:r>
              <a:rPr lang="ru-RU" b="1" dirty="0" smtClean="0">
                <a:latin typeface="Times New Roman" pitchFamily="18" charset="0"/>
              </a:rPr>
              <a:t>и аудита</a:t>
            </a:r>
            <a:r>
              <a:rPr lang="ru-RU" b="1" dirty="0">
                <a:latin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-адаптации </a:t>
            </a:r>
            <a:r>
              <a:rPr lang="ru-RU" b="1" dirty="0">
                <a:latin typeface="Times New Roman" pitchFamily="18" charset="0"/>
              </a:rPr>
              <a:t>российского </a:t>
            </a:r>
            <a:r>
              <a:rPr lang="ru-RU" b="1" dirty="0" smtClean="0">
                <a:latin typeface="Times New Roman" pitchFamily="18" charset="0"/>
              </a:rPr>
              <a:t>бухгалтерского учета </a:t>
            </a:r>
            <a:r>
              <a:rPr lang="ru-RU" b="1" dirty="0">
                <a:latin typeface="Times New Roman" pitchFamily="18" charset="0"/>
              </a:rPr>
              <a:t>и аудита в соответствии </a:t>
            </a:r>
            <a:r>
              <a:rPr lang="ru-RU" b="1" dirty="0" smtClean="0">
                <a:latin typeface="Times New Roman" pitchFamily="18" charset="0"/>
              </a:rPr>
              <a:t>с международными </a:t>
            </a:r>
            <a:r>
              <a:rPr lang="ru-RU" b="1" dirty="0" smtClean="0">
                <a:latin typeface="Times New Roman" pitchFamily="18" charset="0"/>
              </a:rPr>
              <a:t>стандартами </a:t>
            </a:r>
            <a:r>
              <a:rPr lang="ru-RU" b="1" dirty="0">
                <a:latin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-внедрения </a:t>
            </a:r>
            <a:r>
              <a:rPr lang="ru-RU" b="1" dirty="0">
                <a:latin typeface="Times New Roman" pitchFamily="18" charset="0"/>
              </a:rPr>
              <a:t>современных </a:t>
            </a:r>
            <a:r>
              <a:rPr lang="ru-RU" b="1" dirty="0" smtClean="0">
                <a:latin typeface="Times New Roman" pitchFamily="18" charset="0"/>
              </a:rPr>
              <a:t>методов управленческого </a:t>
            </a:r>
            <a:r>
              <a:rPr lang="ru-RU" b="1" dirty="0">
                <a:latin typeface="Times New Roman" pitchFamily="18" charset="0"/>
              </a:rPr>
              <a:t>учета в </a:t>
            </a:r>
            <a:r>
              <a:rPr lang="ru-RU" b="1" dirty="0" smtClean="0">
                <a:latin typeface="Times New Roman" pitchFamily="18" charset="0"/>
              </a:rPr>
              <a:t>практику </a:t>
            </a:r>
            <a:r>
              <a:rPr lang="ru-RU" b="1" dirty="0" smtClean="0">
                <a:latin typeface="Times New Roman" pitchFamily="18" charset="0"/>
              </a:rPr>
              <a:t>организаций</a:t>
            </a:r>
          </a:p>
          <a:p>
            <a:r>
              <a:rPr lang="ru-RU" b="1" dirty="0" smtClean="0">
                <a:latin typeface="Times New Roman" pitchFamily="18" charset="0"/>
              </a:rPr>
              <a:t>- взаимодействия с контролирующими и регулирующими  органами  </a:t>
            </a:r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66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 современных условиях перевода  части сотрудников на удаленную форму работы  профессия «Бухгалтер» становится все более актуальной.</a:t>
            </a:r>
          </a:p>
          <a:p>
            <a:r>
              <a:rPr lang="ru-RU" dirty="0" smtClean="0"/>
              <a:t>Это возможность вести учет из дома, кафе, любого другого удаленного офиса, удаленный сервер позволяет вести учет по данным, которые заносит другой работник при совершении операции; сдача отчетности через интернет (ТКС) также позволяет делать это дистанционно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34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200150"/>
            <a:ext cx="8229600" cy="3394075"/>
          </a:xfrm>
        </p:spPr>
        <p:txBody>
          <a:bodyPr>
            <a:normAutofit/>
          </a:bodyPr>
          <a:lstStyle/>
          <a:p>
            <a:r>
              <a:rPr lang="ru-RU" sz="2000" dirty="0"/>
              <a:t>Программа предполагает углубленное </a:t>
            </a:r>
            <a:r>
              <a:rPr lang="ru-RU" sz="2000" b="1" i="1" dirty="0"/>
              <a:t>изучение на продвинутом </a:t>
            </a:r>
            <a:r>
              <a:rPr lang="ru-RU" sz="2000" b="1" i="1" dirty="0" smtClean="0"/>
              <a:t>уровне</a:t>
            </a:r>
            <a:r>
              <a:rPr lang="ru-RU" sz="2000" b="1" dirty="0"/>
              <a:t> </a:t>
            </a:r>
            <a:r>
              <a:rPr lang="ru-RU" sz="2000" b="1" dirty="0" smtClean="0"/>
              <a:t>  </a:t>
            </a:r>
            <a:r>
              <a:rPr lang="ru-RU" sz="2000" b="1" i="1" dirty="0" smtClean="0"/>
              <a:t>специальных </a:t>
            </a:r>
            <a:r>
              <a:rPr lang="ru-RU" sz="2000" b="1" i="1" dirty="0"/>
              <a:t>дисциплин</a:t>
            </a:r>
            <a:r>
              <a:rPr lang="ru-RU" sz="2000" b="1" i="1" dirty="0" smtClean="0"/>
              <a:t>:</a:t>
            </a:r>
          </a:p>
          <a:p>
            <a:r>
              <a:rPr lang="ru-RU" sz="2000" b="1" dirty="0" smtClean="0"/>
              <a:t>-  управленческий учет и анализ;</a:t>
            </a:r>
          </a:p>
          <a:p>
            <a:r>
              <a:rPr lang="ru-RU" sz="2000" b="1" dirty="0" smtClean="0"/>
              <a:t>- </a:t>
            </a:r>
            <a:r>
              <a:rPr lang="ru-RU" sz="2000" b="1" dirty="0"/>
              <a:t>международные стандарты финансовой </a:t>
            </a:r>
            <a:r>
              <a:rPr lang="ru-RU" sz="2000" b="1" dirty="0" smtClean="0"/>
              <a:t>отчетности;</a:t>
            </a:r>
            <a:endParaRPr lang="ru-RU" sz="2000" b="1" dirty="0"/>
          </a:p>
          <a:p>
            <a:r>
              <a:rPr lang="ru-RU" sz="2000" b="1" dirty="0" smtClean="0"/>
              <a:t>- финансовый анализ и финансовый менеджмент</a:t>
            </a:r>
          </a:p>
          <a:p>
            <a:r>
              <a:rPr lang="ru-RU" sz="2000" b="1" dirty="0"/>
              <a:t>- </a:t>
            </a:r>
            <a:r>
              <a:rPr lang="ru-RU" sz="2000" b="1" dirty="0" smtClean="0"/>
              <a:t>трансформация российской отчетности в отчетность </a:t>
            </a:r>
            <a:r>
              <a:rPr lang="ru-RU" sz="2000" b="1" dirty="0"/>
              <a:t>по </a:t>
            </a:r>
            <a:r>
              <a:rPr lang="ru-RU" sz="2000" b="1" dirty="0" smtClean="0"/>
              <a:t>МСФО;</a:t>
            </a:r>
          </a:p>
          <a:p>
            <a:r>
              <a:rPr lang="ru-RU" sz="2000" b="1" dirty="0" smtClean="0"/>
              <a:t>- аудит и финансовая отчетность;</a:t>
            </a:r>
          </a:p>
          <a:p>
            <a:r>
              <a:rPr lang="ru-RU" sz="2000" b="1" dirty="0" smtClean="0"/>
              <a:t>- налоговый учет и налоговое планирование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222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Приниципы</a:t>
            </a:r>
            <a:r>
              <a:rPr lang="ru-RU" sz="2000" dirty="0" smtClean="0"/>
              <a:t> обучения </a:t>
            </a:r>
            <a:r>
              <a:rPr lang="ru-RU" sz="2000" dirty="0" smtClean="0"/>
              <a:t>по данной программе: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</a:rPr>
              <a:t>Обучение по магистерской программе опирается на</a:t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>активную самостоятельную работу студента. При обучении </a:t>
            </a:r>
            <a:r>
              <a:rPr lang="ru-RU" dirty="0" smtClean="0">
                <a:solidFill>
                  <a:srgbClr val="000000"/>
                </a:solidFill>
              </a:rPr>
              <a:t>осуществлен переход </a:t>
            </a:r>
            <a:r>
              <a:rPr lang="ru-RU" dirty="0">
                <a:solidFill>
                  <a:srgbClr val="000000"/>
                </a:solidFill>
              </a:rPr>
              <a:t>от системы массового образования к </a:t>
            </a:r>
            <a:r>
              <a:rPr lang="ru-RU" dirty="0" smtClean="0">
                <a:solidFill>
                  <a:srgbClr val="000000"/>
                </a:solidFill>
              </a:rPr>
              <a:t>индивидуализированному образованию</a:t>
            </a:r>
            <a:r>
              <a:rPr lang="ru-RU" dirty="0">
                <a:solidFill>
                  <a:srgbClr val="000000"/>
                </a:solidFill>
              </a:rPr>
              <a:t>. Используется модульный принцип обучения. </a:t>
            </a:r>
            <a:endParaRPr lang="ru-RU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ru-RU" dirty="0"/>
              <a:t>Процесс обучения приближен к реальным условиям работы, </a:t>
            </a:r>
            <a:r>
              <a:rPr lang="ru-RU" dirty="0" smtClean="0"/>
              <a:t>на практических </a:t>
            </a:r>
            <a:r>
              <a:rPr lang="ru-RU" dirty="0"/>
              <a:t>занятиях решаются типовые ситуационные </a:t>
            </a:r>
            <a:r>
              <a:rPr lang="ru-RU" dirty="0" smtClean="0"/>
              <a:t>задачи, используются </a:t>
            </a:r>
            <a:r>
              <a:rPr lang="ru-RU" dirty="0"/>
              <a:t>такие формы обучения, как лабораторные практикумы.</a:t>
            </a:r>
          </a:p>
          <a:p>
            <a:pPr marL="0" indent="0" algn="just">
              <a:buNone/>
            </a:pPr>
            <a:r>
              <a:rPr lang="ru-RU" dirty="0"/>
              <a:t>Отличительной чертой обучения в магистратуре является </a:t>
            </a:r>
            <a:r>
              <a:rPr lang="ru-RU" dirty="0" smtClean="0"/>
              <a:t>использование новейших </a:t>
            </a:r>
            <a:r>
              <a:rPr lang="ru-RU" dirty="0"/>
              <a:t>технологий и методов обучения: интерактивные </a:t>
            </a:r>
            <a:r>
              <a:rPr lang="ru-RU" dirty="0" smtClean="0"/>
              <a:t>лекции, анализ </a:t>
            </a:r>
            <a:r>
              <a:rPr lang="ru-RU" dirty="0"/>
              <a:t>кейсов, научно-исследовательские семинары, мастер-классы </a:t>
            </a:r>
            <a:r>
              <a:rPr lang="ru-RU" dirty="0" smtClean="0"/>
              <a:t>и т.д</a:t>
            </a:r>
            <a:r>
              <a:rPr lang="ru-RU" dirty="0"/>
              <a:t>. При изучении некоторых дисциплин применяются </a:t>
            </a:r>
            <a:r>
              <a:rPr lang="ru-RU" dirty="0" smtClean="0"/>
              <a:t>компьютерные деловые игры. Предусмотрена практика  с выездом на предприятия.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63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931224" cy="421555"/>
          </a:xfrm>
        </p:spPr>
        <p:txBody>
          <a:bodyPr>
            <a:noAutofit/>
          </a:bodyPr>
          <a:lstStyle/>
          <a:p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05979"/>
            <a:ext cx="8532440" cy="438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58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Спрос и предложение на рынке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356674"/>
              </p:ext>
            </p:extLst>
          </p:nvPr>
        </p:nvGraphicFramePr>
        <p:xfrm>
          <a:off x="683568" y="1275606"/>
          <a:ext cx="7344816" cy="3456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7276">
                  <a:extLst>
                    <a:ext uri="{9D8B030D-6E8A-4147-A177-3AD203B41FA5}">
                      <a16:colId xmlns:a16="http://schemas.microsoft.com/office/drawing/2014/main" val="1822514316"/>
                    </a:ext>
                  </a:extLst>
                </a:gridCol>
                <a:gridCol w="2028421">
                  <a:extLst>
                    <a:ext uri="{9D8B030D-6E8A-4147-A177-3AD203B41FA5}">
                      <a16:colId xmlns:a16="http://schemas.microsoft.com/office/drawing/2014/main" val="1889805622"/>
                    </a:ext>
                  </a:extLst>
                </a:gridCol>
                <a:gridCol w="880915">
                  <a:extLst>
                    <a:ext uri="{9D8B030D-6E8A-4147-A177-3AD203B41FA5}">
                      <a16:colId xmlns:a16="http://schemas.microsoft.com/office/drawing/2014/main" val="2342206211"/>
                    </a:ext>
                  </a:extLst>
                </a:gridCol>
                <a:gridCol w="587276">
                  <a:extLst>
                    <a:ext uri="{9D8B030D-6E8A-4147-A177-3AD203B41FA5}">
                      <a16:colId xmlns:a16="http://schemas.microsoft.com/office/drawing/2014/main" val="2567959266"/>
                    </a:ext>
                  </a:extLst>
                </a:gridCol>
                <a:gridCol w="587276">
                  <a:extLst>
                    <a:ext uri="{9D8B030D-6E8A-4147-A177-3AD203B41FA5}">
                      <a16:colId xmlns:a16="http://schemas.microsoft.com/office/drawing/2014/main" val="262785812"/>
                    </a:ext>
                  </a:extLst>
                </a:gridCol>
                <a:gridCol w="587276">
                  <a:extLst>
                    <a:ext uri="{9D8B030D-6E8A-4147-A177-3AD203B41FA5}">
                      <a16:colId xmlns:a16="http://schemas.microsoft.com/office/drawing/2014/main" val="3671206318"/>
                    </a:ext>
                  </a:extLst>
                </a:gridCol>
                <a:gridCol w="591140">
                  <a:extLst>
                    <a:ext uri="{9D8B030D-6E8A-4147-A177-3AD203B41FA5}">
                      <a16:colId xmlns:a16="http://schemas.microsoft.com/office/drawing/2014/main" val="3124195128"/>
                    </a:ext>
                  </a:extLst>
                </a:gridCol>
                <a:gridCol w="498412">
                  <a:extLst>
                    <a:ext uri="{9D8B030D-6E8A-4147-A177-3AD203B41FA5}">
                      <a16:colId xmlns:a16="http://schemas.microsoft.com/office/drawing/2014/main" val="756556931"/>
                    </a:ext>
                  </a:extLst>
                </a:gridCol>
                <a:gridCol w="498412">
                  <a:extLst>
                    <a:ext uri="{9D8B030D-6E8A-4147-A177-3AD203B41FA5}">
                      <a16:colId xmlns:a16="http://schemas.microsoft.com/office/drawing/2014/main" val="1948451582"/>
                    </a:ext>
                  </a:extLst>
                </a:gridCol>
                <a:gridCol w="498412">
                  <a:extLst>
                    <a:ext uri="{9D8B030D-6E8A-4147-A177-3AD203B41FA5}">
                      <a16:colId xmlns:a16="http://schemas.microsoft.com/office/drawing/2014/main" val="2829513784"/>
                    </a:ext>
                  </a:extLst>
                </a:gridCol>
              </a:tblGrid>
              <a:tr h="292502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Служба занятости населения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84019"/>
                  </a:ext>
                </a:extLst>
              </a:tr>
              <a:tr h="669653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Спрос и предложение рабочей силы на рынке труда</a:t>
                      </a:r>
                      <a:br>
                        <a:rPr lang="ru-RU" sz="1200" u="none" strike="noStrike">
                          <a:effectLst/>
                        </a:rPr>
                      </a:br>
                      <a:r>
                        <a:rPr lang="ru-RU" sz="1200" u="none" strike="noStrike">
                          <a:effectLst/>
                        </a:rPr>
                        <a:t>за период с 01.01.2023 г. по 31.03.2023 г.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724306"/>
                  </a:ext>
                </a:extLst>
              </a:tr>
              <a:tr h="1936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№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п/п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Профессия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Категория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1 - рабочие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2 - служащие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Численность безработных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Число вакансий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45816"/>
                  </a:ext>
                </a:extLst>
              </a:tr>
              <a:tr h="7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 начало периода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за период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 конец периода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 начало периода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заявле-но за период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снято за период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 конец периода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8339622"/>
                  </a:ext>
                </a:extLst>
              </a:tr>
              <a:tr h="377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Буфетчик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3562532"/>
                  </a:ext>
                </a:extLst>
              </a:tr>
              <a:tr h="38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Бухгалтер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328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212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284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9998247"/>
                  </a:ext>
                </a:extLst>
              </a:tr>
              <a:tr h="377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Бухгалтер (средней квалификации)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758225"/>
                  </a:ext>
                </a:extLst>
              </a:tr>
              <a:tr h="38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Бухгалтер-ревизор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hlinkClick r:id="rId2" action="ppaction://hlinkfile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1364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52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/>
              <a:t>Привлечение к учебному процессу потенциальных работодателей</a:t>
            </a:r>
            <a:br>
              <a:rPr lang="ru-RU" sz="2500" dirty="0"/>
            </a:br>
            <a:endParaRPr lang="ru-RU" sz="2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Для </a:t>
            </a:r>
            <a:r>
              <a:rPr lang="ru-RU" dirty="0"/>
              <a:t>реализации магистерской программы </a:t>
            </a:r>
            <a:r>
              <a:rPr lang="ru-RU" dirty="0" smtClean="0"/>
              <a:t>привлекаются потенциальные работодатели </a:t>
            </a:r>
            <a:r>
              <a:rPr lang="ru-RU" dirty="0"/>
              <a:t>путем чтения ими лекций </a:t>
            </a:r>
            <a:r>
              <a:rPr lang="ru-RU" dirty="0" smtClean="0"/>
              <a:t>по дисциплинам кафедры и руководства практикой.</a:t>
            </a:r>
          </a:p>
          <a:p>
            <a:r>
              <a:rPr lang="ru-RU" dirty="0" smtClean="0"/>
              <a:t>В числе предприятий – АО «Ижевский радиозавод», ООО «</a:t>
            </a:r>
            <a:r>
              <a:rPr lang="ru-RU" dirty="0" err="1" smtClean="0"/>
              <a:t>Комос</a:t>
            </a:r>
            <a:r>
              <a:rPr lang="ru-RU" dirty="0" smtClean="0"/>
              <a:t>-авто»,  УК «АСПЭК», Государственные и муниципальные учреждения.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555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446</Words>
  <Application>Microsoft Office PowerPoint</Application>
  <PresentationFormat>Экран (16:9)</PresentationFormat>
  <Paragraphs>101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PT Sans Caption</vt:lpstr>
      <vt:lpstr>Times New Roman</vt:lpstr>
      <vt:lpstr>Тема Office</vt:lpstr>
      <vt:lpstr>МАГИСТРАТУРА  в Институте Экономики и Управления</vt:lpstr>
      <vt:lpstr> Учет, анализ и аудит </vt:lpstr>
      <vt:lpstr>Цель магистерской программы -</vt:lpstr>
      <vt:lpstr>Презентация PowerPoint</vt:lpstr>
      <vt:lpstr>Презентация PowerPoint</vt:lpstr>
      <vt:lpstr>Приниципы обучения по данной программе: </vt:lpstr>
      <vt:lpstr>Презентация PowerPoint</vt:lpstr>
      <vt:lpstr>Спрос и предложение на рынке</vt:lpstr>
      <vt:lpstr>Привлечение к учебному процессу потенциальных работодателей </vt:lpstr>
      <vt:lpstr>Отзывы наших магистрантов:</vt:lpstr>
      <vt:lpstr>Где и кем  работают наши выпускники?</vt:lpstr>
      <vt:lpstr>Выпуск 2021 года</vt:lpstr>
      <vt:lpstr>Выпуск 2022 года</vt:lpstr>
      <vt:lpstr>Наши экскурсии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umu12</dc:creator>
  <cp:lastModifiedBy>user</cp:lastModifiedBy>
  <cp:revision>43</cp:revision>
  <dcterms:created xsi:type="dcterms:W3CDTF">2018-04-05T07:29:37Z</dcterms:created>
  <dcterms:modified xsi:type="dcterms:W3CDTF">2023-04-25T05:57:11Z</dcterms:modified>
</cp:coreProperties>
</file>