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5" r:id="rId3"/>
    <p:sldId id="274" r:id="rId4"/>
    <p:sldId id="275" r:id="rId5"/>
    <p:sldId id="281" r:id="rId6"/>
    <p:sldId id="276" r:id="rId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B71"/>
    <a:srgbClr val="FF0000"/>
    <a:srgbClr val="EA0029"/>
    <a:srgbClr val="E80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 autoAdjust="0"/>
    <p:restoredTop sz="94622" autoAdjust="0"/>
  </p:normalViewPr>
  <p:slideViewPr>
    <p:cSldViewPr>
      <p:cViewPr varScale="1">
        <p:scale>
          <a:sx n="142" d="100"/>
          <a:sy n="142" d="100"/>
        </p:scale>
        <p:origin x="-660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2453C-1860-4FA5-9178-73A319155BFA}" type="doc">
      <dgm:prSet loTypeId="urn:microsoft.com/office/officeart/2005/8/layout/vList4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5977E76-6E22-4364-98C1-0986F1BCD3E4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dirty="0" smtClean="0">
              <a:solidFill>
                <a:srgbClr val="002060"/>
              </a:solidFill>
            </a:rPr>
            <a:t>анализировать и интерпретировать финансовую, бухгалтерскую и иную информацию, содержащуюся в учетно-отчетной документации организации; </a:t>
          </a:r>
          <a:endParaRPr lang="ru-RU" dirty="0"/>
        </a:p>
      </dgm:t>
    </dgm:pt>
    <dgm:pt modelId="{39BE9E39-409C-4657-B4B0-9804B5ADB327}" type="parTrans" cxnId="{C442A291-FF32-4AD9-B75E-05FE316D61E8}">
      <dgm:prSet/>
      <dgm:spPr/>
      <dgm:t>
        <a:bodyPr/>
        <a:lstStyle/>
        <a:p>
          <a:endParaRPr lang="ru-RU"/>
        </a:p>
      </dgm:t>
    </dgm:pt>
    <dgm:pt modelId="{3E976266-D893-4EAC-BA56-F816AF457481}" type="sibTrans" cxnId="{C442A291-FF32-4AD9-B75E-05FE316D61E8}">
      <dgm:prSet/>
      <dgm:spPr/>
      <dgm:t>
        <a:bodyPr/>
        <a:lstStyle/>
        <a:p>
          <a:endParaRPr lang="ru-RU"/>
        </a:p>
      </dgm:t>
    </dgm:pt>
    <dgm:pt modelId="{94ABAE0E-D0F9-4692-91C9-74BFC97E0EF4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dirty="0" smtClean="0">
              <a:solidFill>
                <a:srgbClr val="002060"/>
              </a:solidFill>
            </a:rPr>
            <a:t>проводить анализ и давать оценку возможных экономических рисков, составлять и обосновывать прогнозы динамики развития основных угроз экономической безопасности бизнеса;</a:t>
          </a:r>
          <a:endParaRPr lang="ru-RU" dirty="0"/>
        </a:p>
      </dgm:t>
    </dgm:pt>
    <dgm:pt modelId="{DBF46FA3-1822-4B24-9D19-C5A63AC2D9AC}" type="sibTrans" cxnId="{5F661225-77A4-49B2-93B2-324910805E10}">
      <dgm:prSet/>
      <dgm:spPr/>
      <dgm:t>
        <a:bodyPr/>
        <a:lstStyle/>
        <a:p>
          <a:endParaRPr lang="ru-RU"/>
        </a:p>
      </dgm:t>
    </dgm:pt>
    <dgm:pt modelId="{5B34DD90-4829-40D3-B01C-0E25527B95AE}" type="parTrans" cxnId="{5F661225-77A4-49B2-93B2-324910805E10}">
      <dgm:prSet/>
      <dgm:spPr/>
      <dgm:t>
        <a:bodyPr/>
        <a:lstStyle/>
        <a:p>
          <a:endParaRPr lang="ru-RU"/>
        </a:p>
      </dgm:t>
    </dgm:pt>
    <dgm:pt modelId="{E3011317-FB85-4AE5-816B-8D11895F0AA0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разрабатывать концепции комплексной системы обеспечения безопасности бизнеса.</a:t>
          </a:r>
          <a:endParaRPr lang="ru-RU" dirty="0">
            <a:solidFill>
              <a:srgbClr val="002060"/>
            </a:solidFill>
          </a:endParaRPr>
        </a:p>
      </dgm:t>
    </dgm:pt>
    <dgm:pt modelId="{B6377F1C-8555-4B3B-8390-DFAA1AB874E8}" type="parTrans" cxnId="{862654F3-FD9B-4A52-A02F-FA7630C17631}">
      <dgm:prSet/>
      <dgm:spPr/>
      <dgm:t>
        <a:bodyPr/>
        <a:lstStyle/>
        <a:p>
          <a:endParaRPr lang="ru-RU"/>
        </a:p>
      </dgm:t>
    </dgm:pt>
    <dgm:pt modelId="{36A81C97-2A32-47DC-ACF1-A91249CDA8E9}" type="sibTrans" cxnId="{862654F3-FD9B-4A52-A02F-FA7630C17631}">
      <dgm:prSet/>
      <dgm:spPr/>
      <dgm:t>
        <a:bodyPr/>
        <a:lstStyle/>
        <a:p>
          <a:endParaRPr lang="ru-RU"/>
        </a:p>
      </dgm:t>
    </dgm:pt>
    <dgm:pt modelId="{0621A479-DFCB-473B-AC97-9EDD0C5D858F}" type="pres">
      <dgm:prSet presAssocID="{A322453C-1860-4FA5-9178-73A319155BF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E44C53-76F0-408D-9158-51157BD8CF04}" type="pres">
      <dgm:prSet presAssocID="{C5977E76-6E22-4364-98C1-0986F1BCD3E4}" presName="comp" presStyleCnt="0"/>
      <dgm:spPr/>
    </dgm:pt>
    <dgm:pt modelId="{CAC4A0C1-E169-4D30-A036-AE84129FCC9D}" type="pres">
      <dgm:prSet presAssocID="{C5977E76-6E22-4364-98C1-0986F1BCD3E4}" presName="box" presStyleLbl="node1" presStyleIdx="0" presStyleCnt="3"/>
      <dgm:spPr/>
      <dgm:t>
        <a:bodyPr/>
        <a:lstStyle/>
        <a:p>
          <a:endParaRPr lang="ru-RU"/>
        </a:p>
      </dgm:t>
    </dgm:pt>
    <dgm:pt modelId="{9F7D9EE7-5EC8-45A0-9FC8-A58C70B3519E}" type="pres">
      <dgm:prSet presAssocID="{C5977E76-6E22-4364-98C1-0986F1BCD3E4}" presName="img" presStyleLbl="fgImgPlace1" presStyleIdx="0" presStyleCnt="3" custScaleX="5830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B326895-BA28-4546-A077-ACE8FE17BA50}" type="pres">
      <dgm:prSet presAssocID="{C5977E76-6E22-4364-98C1-0986F1BCD3E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E4A22-257A-4F25-B59F-E8BB8711C2E3}" type="pres">
      <dgm:prSet presAssocID="{3E976266-D893-4EAC-BA56-F816AF457481}" presName="spacer" presStyleCnt="0"/>
      <dgm:spPr/>
    </dgm:pt>
    <dgm:pt modelId="{7319A3E6-73A2-4013-9129-528843F695C1}" type="pres">
      <dgm:prSet presAssocID="{94ABAE0E-D0F9-4692-91C9-74BFC97E0EF4}" presName="comp" presStyleCnt="0"/>
      <dgm:spPr/>
    </dgm:pt>
    <dgm:pt modelId="{026337C3-35FC-4E74-80F9-C06491463D95}" type="pres">
      <dgm:prSet presAssocID="{94ABAE0E-D0F9-4692-91C9-74BFC97E0EF4}" presName="box" presStyleLbl="node1" presStyleIdx="1" presStyleCnt="3"/>
      <dgm:spPr/>
      <dgm:t>
        <a:bodyPr/>
        <a:lstStyle/>
        <a:p>
          <a:endParaRPr lang="ru-RU"/>
        </a:p>
      </dgm:t>
    </dgm:pt>
    <dgm:pt modelId="{E48D83D7-447B-45CC-A0BE-C8462ECE9A6A}" type="pres">
      <dgm:prSet presAssocID="{94ABAE0E-D0F9-4692-91C9-74BFC97E0EF4}" presName="img" presStyleLbl="fgImgPlace1" presStyleIdx="1" presStyleCnt="3" custScaleX="60125" custLinFactNeighborX="-911" custLinFactNeighborY="149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2700232-6A39-41BD-8F70-9C122A631C05}" type="pres">
      <dgm:prSet presAssocID="{94ABAE0E-D0F9-4692-91C9-74BFC97E0EF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798BD-0FD6-40CE-A8F6-D822886C8DE1}" type="pres">
      <dgm:prSet presAssocID="{DBF46FA3-1822-4B24-9D19-C5A63AC2D9AC}" presName="spacer" presStyleCnt="0"/>
      <dgm:spPr/>
    </dgm:pt>
    <dgm:pt modelId="{6B6DE52D-5C7A-4121-8778-F9F52A89159D}" type="pres">
      <dgm:prSet presAssocID="{E3011317-FB85-4AE5-816B-8D11895F0AA0}" presName="comp" presStyleCnt="0"/>
      <dgm:spPr/>
    </dgm:pt>
    <dgm:pt modelId="{A5E6C0A6-01E8-424E-8C3C-76C492BFED5F}" type="pres">
      <dgm:prSet presAssocID="{E3011317-FB85-4AE5-816B-8D11895F0AA0}" presName="box" presStyleLbl="node1" presStyleIdx="2" presStyleCnt="3" custLinFactNeighborY="2011"/>
      <dgm:spPr/>
      <dgm:t>
        <a:bodyPr/>
        <a:lstStyle/>
        <a:p>
          <a:endParaRPr lang="ru-RU"/>
        </a:p>
      </dgm:t>
    </dgm:pt>
    <dgm:pt modelId="{FEFAB628-1497-485E-BED9-4B76F061C73B}" type="pres">
      <dgm:prSet presAssocID="{E3011317-FB85-4AE5-816B-8D11895F0AA0}" presName="img" presStyleLbl="fgImgPlace1" presStyleIdx="2" presStyleCnt="3" custScaleX="6782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9F766D0-597B-4224-BC1D-C32993EC0DAB}" type="pres">
      <dgm:prSet presAssocID="{E3011317-FB85-4AE5-816B-8D11895F0AA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42A291-FF32-4AD9-B75E-05FE316D61E8}" srcId="{A322453C-1860-4FA5-9178-73A319155BFA}" destId="{C5977E76-6E22-4364-98C1-0986F1BCD3E4}" srcOrd="0" destOrd="0" parTransId="{39BE9E39-409C-4657-B4B0-9804B5ADB327}" sibTransId="{3E976266-D893-4EAC-BA56-F816AF457481}"/>
    <dgm:cxn modelId="{2B95BC64-5F34-4210-9056-7D4AB521C652}" type="presOf" srcId="{94ABAE0E-D0F9-4692-91C9-74BFC97E0EF4}" destId="{12700232-6A39-41BD-8F70-9C122A631C05}" srcOrd="1" destOrd="0" presId="urn:microsoft.com/office/officeart/2005/8/layout/vList4"/>
    <dgm:cxn modelId="{550A32F5-8EA4-4396-8C44-4CDAF4892F3B}" type="presOf" srcId="{E3011317-FB85-4AE5-816B-8D11895F0AA0}" destId="{A5E6C0A6-01E8-424E-8C3C-76C492BFED5F}" srcOrd="0" destOrd="0" presId="urn:microsoft.com/office/officeart/2005/8/layout/vList4"/>
    <dgm:cxn modelId="{862654F3-FD9B-4A52-A02F-FA7630C17631}" srcId="{A322453C-1860-4FA5-9178-73A319155BFA}" destId="{E3011317-FB85-4AE5-816B-8D11895F0AA0}" srcOrd="2" destOrd="0" parTransId="{B6377F1C-8555-4B3B-8390-DFAA1AB874E8}" sibTransId="{36A81C97-2A32-47DC-ACF1-A91249CDA8E9}"/>
    <dgm:cxn modelId="{9512F27C-AAFF-4A0A-B3CD-94B81C6479BE}" type="presOf" srcId="{A322453C-1860-4FA5-9178-73A319155BFA}" destId="{0621A479-DFCB-473B-AC97-9EDD0C5D858F}" srcOrd="0" destOrd="0" presId="urn:microsoft.com/office/officeart/2005/8/layout/vList4"/>
    <dgm:cxn modelId="{8A89A1C9-7CBE-44C1-B864-451E841732C8}" type="presOf" srcId="{E3011317-FB85-4AE5-816B-8D11895F0AA0}" destId="{E9F766D0-597B-4224-BC1D-C32993EC0DAB}" srcOrd="1" destOrd="0" presId="urn:microsoft.com/office/officeart/2005/8/layout/vList4"/>
    <dgm:cxn modelId="{58D1C67C-5844-41C3-A3A2-6F71E43096F3}" type="presOf" srcId="{C5977E76-6E22-4364-98C1-0986F1BCD3E4}" destId="{2B326895-BA28-4546-A077-ACE8FE17BA50}" srcOrd="1" destOrd="0" presId="urn:microsoft.com/office/officeart/2005/8/layout/vList4"/>
    <dgm:cxn modelId="{34F68BF5-AFAF-43FB-BEF3-F65F7FD04C40}" type="presOf" srcId="{94ABAE0E-D0F9-4692-91C9-74BFC97E0EF4}" destId="{026337C3-35FC-4E74-80F9-C06491463D95}" srcOrd="0" destOrd="0" presId="urn:microsoft.com/office/officeart/2005/8/layout/vList4"/>
    <dgm:cxn modelId="{5F661225-77A4-49B2-93B2-324910805E10}" srcId="{A322453C-1860-4FA5-9178-73A319155BFA}" destId="{94ABAE0E-D0F9-4692-91C9-74BFC97E0EF4}" srcOrd="1" destOrd="0" parTransId="{5B34DD90-4829-40D3-B01C-0E25527B95AE}" sibTransId="{DBF46FA3-1822-4B24-9D19-C5A63AC2D9AC}"/>
    <dgm:cxn modelId="{69CDD7B2-4552-401D-8663-101134DC264C}" type="presOf" srcId="{C5977E76-6E22-4364-98C1-0986F1BCD3E4}" destId="{CAC4A0C1-E169-4D30-A036-AE84129FCC9D}" srcOrd="0" destOrd="0" presId="urn:microsoft.com/office/officeart/2005/8/layout/vList4"/>
    <dgm:cxn modelId="{5FBF4DBE-8550-4C21-8342-47BE5393F697}" type="presParOf" srcId="{0621A479-DFCB-473B-AC97-9EDD0C5D858F}" destId="{54E44C53-76F0-408D-9158-51157BD8CF04}" srcOrd="0" destOrd="0" presId="urn:microsoft.com/office/officeart/2005/8/layout/vList4"/>
    <dgm:cxn modelId="{EACB9689-C26D-456D-BB37-3160476B5F90}" type="presParOf" srcId="{54E44C53-76F0-408D-9158-51157BD8CF04}" destId="{CAC4A0C1-E169-4D30-A036-AE84129FCC9D}" srcOrd="0" destOrd="0" presId="urn:microsoft.com/office/officeart/2005/8/layout/vList4"/>
    <dgm:cxn modelId="{4D5ECE55-044D-4E4C-85E0-5F31F7A40EBB}" type="presParOf" srcId="{54E44C53-76F0-408D-9158-51157BD8CF04}" destId="{9F7D9EE7-5EC8-45A0-9FC8-A58C70B3519E}" srcOrd="1" destOrd="0" presId="urn:microsoft.com/office/officeart/2005/8/layout/vList4"/>
    <dgm:cxn modelId="{BB0807F4-2030-41E9-94B1-A5559CAB8A12}" type="presParOf" srcId="{54E44C53-76F0-408D-9158-51157BD8CF04}" destId="{2B326895-BA28-4546-A077-ACE8FE17BA50}" srcOrd="2" destOrd="0" presId="urn:microsoft.com/office/officeart/2005/8/layout/vList4"/>
    <dgm:cxn modelId="{A63A73E7-E8BF-4B4E-B90A-4D5522C89A99}" type="presParOf" srcId="{0621A479-DFCB-473B-AC97-9EDD0C5D858F}" destId="{051E4A22-257A-4F25-B59F-E8BB8711C2E3}" srcOrd="1" destOrd="0" presId="urn:microsoft.com/office/officeart/2005/8/layout/vList4"/>
    <dgm:cxn modelId="{1F53B4D9-982E-4606-97C9-AE26C7BED8DE}" type="presParOf" srcId="{0621A479-DFCB-473B-AC97-9EDD0C5D858F}" destId="{7319A3E6-73A2-4013-9129-528843F695C1}" srcOrd="2" destOrd="0" presId="urn:microsoft.com/office/officeart/2005/8/layout/vList4"/>
    <dgm:cxn modelId="{A4051F27-49FE-40B3-88E2-2608286FF715}" type="presParOf" srcId="{7319A3E6-73A2-4013-9129-528843F695C1}" destId="{026337C3-35FC-4E74-80F9-C06491463D95}" srcOrd="0" destOrd="0" presId="urn:microsoft.com/office/officeart/2005/8/layout/vList4"/>
    <dgm:cxn modelId="{CE0E82DC-2261-4C21-9752-3B01A005D535}" type="presParOf" srcId="{7319A3E6-73A2-4013-9129-528843F695C1}" destId="{E48D83D7-447B-45CC-A0BE-C8462ECE9A6A}" srcOrd="1" destOrd="0" presId="urn:microsoft.com/office/officeart/2005/8/layout/vList4"/>
    <dgm:cxn modelId="{A4E94AA0-A8D8-42FE-B41C-04BDC050DCD6}" type="presParOf" srcId="{7319A3E6-73A2-4013-9129-528843F695C1}" destId="{12700232-6A39-41BD-8F70-9C122A631C05}" srcOrd="2" destOrd="0" presId="urn:microsoft.com/office/officeart/2005/8/layout/vList4"/>
    <dgm:cxn modelId="{6C61201E-76DA-4895-BEDA-3CF7EE127DC4}" type="presParOf" srcId="{0621A479-DFCB-473B-AC97-9EDD0C5D858F}" destId="{60F798BD-0FD6-40CE-A8F6-D822886C8DE1}" srcOrd="3" destOrd="0" presId="urn:microsoft.com/office/officeart/2005/8/layout/vList4"/>
    <dgm:cxn modelId="{6476A989-5AE6-4801-A0B2-765E197C3371}" type="presParOf" srcId="{0621A479-DFCB-473B-AC97-9EDD0C5D858F}" destId="{6B6DE52D-5C7A-4121-8778-F9F52A89159D}" srcOrd="4" destOrd="0" presId="urn:microsoft.com/office/officeart/2005/8/layout/vList4"/>
    <dgm:cxn modelId="{74CB2D1B-60C7-4151-8D5A-20E878050ED9}" type="presParOf" srcId="{6B6DE52D-5C7A-4121-8778-F9F52A89159D}" destId="{A5E6C0A6-01E8-424E-8C3C-76C492BFED5F}" srcOrd="0" destOrd="0" presId="urn:microsoft.com/office/officeart/2005/8/layout/vList4"/>
    <dgm:cxn modelId="{62EA9BEF-45F6-4124-A2F8-AAD137F853F0}" type="presParOf" srcId="{6B6DE52D-5C7A-4121-8778-F9F52A89159D}" destId="{FEFAB628-1497-485E-BED9-4B76F061C73B}" srcOrd="1" destOrd="0" presId="urn:microsoft.com/office/officeart/2005/8/layout/vList4"/>
    <dgm:cxn modelId="{D839ADDF-4ED6-4296-98A3-8D6A33729DC9}" type="presParOf" srcId="{6B6DE52D-5C7A-4121-8778-F9F52A89159D}" destId="{E9F766D0-597B-4224-BC1D-C32993EC0DA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E47446-2B76-453A-9727-0F5F58774AD7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07D563-B3B0-48D5-AFFA-3D706250C5F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001B71"/>
              </a:solidFill>
            </a:rPr>
            <a:t>Учет требований работодателей  и профессиональных стандартов. </a:t>
          </a:r>
          <a:endParaRPr lang="ru-RU" sz="1400" dirty="0">
            <a:solidFill>
              <a:srgbClr val="001B71"/>
            </a:solidFill>
          </a:endParaRPr>
        </a:p>
      </dgm:t>
    </dgm:pt>
    <dgm:pt modelId="{4D48B455-9DF7-4BCA-A902-044D317F2F61}" type="parTrans" cxnId="{A223741D-CE77-419A-B37B-D641F4360535}">
      <dgm:prSet/>
      <dgm:spPr/>
      <dgm:t>
        <a:bodyPr/>
        <a:lstStyle/>
        <a:p>
          <a:endParaRPr lang="ru-RU"/>
        </a:p>
      </dgm:t>
    </dgm:pt>
    <dgm:pt modelId="{E1195059-B9B4-4BC7-8FB8-957109132F08}" type="sibTrans" cxnId="{A223741D-CE77-419A-B37B-D641F4360535}">
      <dgm:prSet/>
      <dgm:spPr/>
      <dgm:t>
        <a:bodyPr/>
        <a:lstStyle/>
        <a:p>
          <a:endParaRPr lang="ru-RU"/>
        </a:p>
      </dgm:t>
    </dgm:pt>
    <dgm:pt modelId="{4136017D-7E81-463A-AFB3-C5AB021C8CA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001B71"/>
              </a:solidFill>
            </a:rPr>
            <a:t>Привлечение специалистов-практиков.</a:t>
          </a:r>
          <a:endParaRPr lang="ru-RU" sz="1400" dirty="0">
            <a:solidFill>
              <a:srgbClr val="001B71"/>
            </a:solidFill>
          </a:endParaRPr>
        </a:p>
      </dgm:t>
    </dgm:pt>
    <dgm:pt modelId="{21573BD0-7763-454C-8482-56B3ADFEBB8A}" type="parTrans" cxnId="{2CAEF6FF-4A96-4CEC-A330-29280B34DA53}">
      <dgm:prSet/>
      <dgm:spPr/>
      <dgm:t>
        <a:bodyPr/>
        <a:lstStyle/>
        <a:p>
          <a:endParaRPr lang="ru-RU"/>
        </a:p>
      </dgm:t>
    </dgm:pt>
    <dgm:pt modelId="{D7720484-57CE-4A5A-9AF5-C42605E5546E}" type="sibTrans" cxnId="{2CAEF6FF-4A96-4CEC-A330-29280B34DA53}">
      <dgm:prSet/>
      <dgm:spPr/>
      <dgm:t>
        <a:bodyPr/>
        <a:lstStyle/>
        <a:p>
          <a:endParaRPr lang="ru-RU"/>
        </a:p>
      </dgm:t>
    </dgm:pt>
    <dgm:pt modelId="{7874CFE6-469D-4512-8E93-FC20157D7205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400" dirty="0" smtClean="0">
              <a:solidFill>
                <a:srgbClr val="001B71"/>
              </a:solidFill>
            </a:rPr>
            <a:t>Сочетание онлайн и офлайн обучения (в случае пропуска занятий магистрант имеет возможность ознакомиться с лекциями и выполнить задания  в системе электронного обучения).</a:t>
          </a:r>
          <a:endParaRPr lang="ru-RU" sz="1400" dirty="0">
            <a:solidFill>
              <a:srgbClr val="001B71"/>
            </a:solidFill>
          </a:endParaRPr>
        </a:p>
      </dgm:t>
    </dgm:pt>
    <dgm:pt modelId="{D6B7B6E9-E3DD-419D-8550-495C9F83BBF4}" type="parTrans" cxnId="{66466E40-6DEE-4175-9FF8-11369BC6DE80}">
      <dgm:prSet/>
      <dgm:spPr/>
      <dgm:t>
        <a:bodyPr/>
        <a:lstStyle/>
        <a:p>
          <a:endParaRPr lang="ru-RU"/>
        </a:p>
      </dgm:t>
    </dgm:pt>
    <dgm:pt modelId="{3D0FF4AE-C12C-4471-902D-ECF03887F273}" type="sibTrans" cxnId="{66466E40-6DEE-4175-9FF8-11369BC6DE80}">
      <dgm:prSet/>
      <dgm:spPr/>
      <dgm:t>
        <a:bodyPr/>
        <a:lstStyle/>
        <a:p>
          <a:endParaRPr lang="ru-RU"/>
        </a:p>
      </dgm:t>
    </dgm:pt>
    <dgm:pt modelId="{DD967CB8-8CE4-4FA9-8881-F70D3791A55E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001B71"/>
              </a:solidFill>
            </a:rPr>
            <a:t>Применение информационных технологий в образовательном процессе.</a:t>
          </a:r>
          <a:endParaRPr lang="ru-RU" sz="1400" dirty="0">
            <a:solidFill>
              <a:srgbClr val="001B71"/>
            </a:solidFill>
          </a:endParaRPr>
        </a:p>
      </dgm:t>
    </dgm:pt>
    <dgm:pt modelId="{6B03C0DE-6622-4AB4-9662-75C465D18D84}" type="parTrans" cxnId="{1C1456FA-FC93-4FAC-8E83-880118533BAD}">
      <dgm:prSet/>
      <dgm:spPr/>
      <dgm:t>
        <a:bodyPr/>
        <a:lstStyle/>
        <a:p>
          <a:endParaRPr lang="ru-RU"/>
        </a:p>
      </dgm:t>
    </dgm:pt>
    <dgm:pt modelId="{61931BEF-5DB9-48D0-A8BA-342AF75DB4EF}" type="sibTrans" cxnId="{1C1456FA-FC93-4FAC-8E83-880118533BAD}">
      <dgm:prSet/>
      <dgm:spPr/>
      <dgm:t>
        <a:bodyPr/>
        <a:lstStyle/>
        <a:p>
          <a:endParaRPr lang="ru-RU"/>
        </a:p>
      </dgm:t>
    </dgm:pt>
    <dgm:pt modelId="{D766931B-4802-4091-ACEB-0F404EAE3D1C}" type="pres">
      <dgm:prSet presAssocID="{BEE47446-2B76-453A-9727-0F5F58774A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D35107-0D0F-40BA-BB4F-A43C636F9227}" type="pres">
      <dgm:prSet presAssocID="{C307D563-B3B0-48D5-AFFA-3D706250C5F6}" presName="parentLin" presStyleCnt="0"/>
      <dgm:spPr/>
    </dgm:pt>
    <dgm:pt modelId="{63C15051-4202-4BA4-A4D7-C7D62C05C71C}" type="pres">
      <dgm:prSet presAssocID="{C307D563-B3B0-48D5-AFFA-3D706250C5F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5776A85-378C-4857-9963-223045349ACD}" type="pres">
      <dgm:prSet presAssocID="{C307D563-B3B0-48D5-AFFA-3D706250C5F6}" presName="parentText" presStyleLbl="node1" presStyleIdx="0" presStyleCnt="4" custScaleX="142828" custScaleY="221097" custLinFactNeighborX="922" custLinFactNeighborY="-47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B4270-F46C-470C-8CEE-FC768734B9AF}" type="pres">
      <dgm:prSet presAssocID="{C307D563-B3B0-48D5-AFFA-3D706250C5F6}" presName="negativeSpace" presStyleCnt="0"/>
      <dgm:spPr/>
    </dgm:pt>
    <dgm:pt modelId="{4639B575-7D78-451A-A174-380B1D3EE68F}" type="pres">
      <dgm:prSet presAssocID="{C307D563-B3B0-48D5-AFFA-3D706250C5F6}" presName="childText" presStyleLbl="conFgAcc1" presStyleIdx="0" presStyleCnt="4" custLinFactNeighborX="6294" custLinFactNeighborY="43507">
        <dgm:presLayoutVars>
          <dgm:bulletEnabled val="1"/>
        </dgm:presLayoutVars>
      </dgm:prSet>
      <dgm:spPr/>
    </dgm:pt>
    <dgm:pt modelId="{7182C4BB-912A-46BE-9946-4CC24581DEB1}" type="pres">
      <dgm:prSet presAssocID="{E1195059-B9B4-4BC7-8FB8-957109132F08}" presName="spaceBetweenRectangles" presStyleCnt="0"/>
      <dgm:spPr/>
    </dgm:pt>
    <dgm:pt modelId="{611E8BE8-97B1-4FAE-83D6-82BA51495510}" type="pres">
      <dgm:prSet presAssocID="{4136017D-7E81-463A-AFB3-C5AB021C8CAB}" presName="parentLin" presStyleCnt="0"/>
      <dgm:spPr/>
    </dgm:pt>
    <dgm:pt modelId="{566708C4-04B3-4266-AB29-7FFC61558740}" type="pres">
      <dgm:prSet presAssocID="{4136017D-7E81-463A-AFB3-C5AB021C8CA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7A81DA7-36CB-401B-B851-93165FE7FF7E}" type="pres">
      <dgm:prSet presAssocID="{4136017D-7E81-463A-AFB3-C5AB021C8CAB}" presName="parentText" presStyleLbl="node1" presStyleIdx="1" presStyleCnt="4" custScaleX="142857" custScaleY="247974" custLinFactNeighborX="2012" custLinFactNeighborY="38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8CE7B-A677-4DD5-8284-B1E7BBBC9F93}" type="pres">
      <dgm:prSet presAssocID="{4136017D-7E81-463A-AFB3-C5AB021C8CAB}" presName="negativeSpace" presStyleCnt="0"/>
      <dgm:spPr/>
    </dgm:pt>
    <dgm:pt modelId="{05A34BD2-5FD0-4C29-B0DF-BCCB5FC156C5}" type="pres">
      <dgm:prSet presAssocID="{4136017D-7E81-463A-AFB3-C5AB021C8CAB}" presName="childText" presStyleLbl="conFgAcc1" presStyleIdx="1" presStyleCnt="4">
        <dgm:presLayoutVars>
          <dgm:bulletEnabled val="1"/>
        </dgm:presLayoutVars>
      </dgm:prSet>
      <dgm:spPr/>
    </dgm:pt>
    <dgm:pt modelId="{2F01F892-545E-4289-915A-EE0F552AC4B9}" type="pres">
      <dgm:prSet presAssocID="{D7720484-57CE-4A5A-9AF5-C42605E5546E}" presName="spaceBetweenRectangles" presStyleCnt="0"/>
      <dgm:spPr/>
    </dgm:pt>
    <dgm:pt modelId="{8C115A80-E712-4390-B01D-94161531F113}" type="pres">
      <dgm:prSet presAssocID="{DD967CB8-8CE4-4FA9-8881-F70D3791A55E}" presName="parentLin" presStyleCnt="0"/>
      <dgm:spPr/>
    </dgm:pt>
    <dgm:pt modelId="{9560BD50-11AE-40FA-915C-E5F43D4E78B9}" type="pres">
      <dgm:prSet presAssocID="{DD967CB8-8CE4-4FA9-8881-F70D3791A55E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FDEA242-D23C-4D52-B019-400D0D653EDD}" type="pres">
      <dgm:prSet presAssocID="{DD967CB8-8CE4-4FA9-8881-F70D3791A55E}" presName="parentText" presStyleLbl="node1" presStyleIdx="2" presStyleCnt="4" custScaleX="136401" custScaleY="254194" custLinFactNeighborX="7935" custLinFactNeighborY="-178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41E97-E7C5-452C-B4FF-C2479341FC64}" type="pres">
      <dgm:prSet presAssocID="{DD967CB8-8CE4-4FA9-8881-F70D3791A55E}" presName="negativeSpace" presStyleCnt="0"/>
      <dgm:spPr/>
    </dgm:pt>
    <dgm:pt modelId="{D76B9C37-3654-496A-91AD-B94B4D36B9D7}" type="pres">
      <dgm:prSet presAssocID="{DD967CB8-8CE4-4FA9-8881-F70D3791A55E}" presName="childText" presStyleLbl="conFgAcc1" presStyleIdx="2" presStyleCnt="4">
        <dgm:presLayoutVars>
          <dgm:bulletEnabled val="1"/>
        </dgm:presLayoutVars>
      </dgm:prSet>
      <dgm:spPr/>
    </dgm:pt>
    <dgm:pt modelId="{83986B2A-7CCF-468D-BBB2-AC5B45615B3C}" type="pres">
      <dgm:prSet presAssocID="{61931BEF-5DB9-48D0-A8BA-342AF75DB4EF}" presName="spaceBetweenRectangles" presStyleCnt="0"/>
      <dgm:spPr/>
    </dgm:pt>
    <dgm:pt modelId="{834F988E-86A4-4BCE-8232-E426AC993815}" type="pres">
      <dgm:prSet presAssocID="{7874CFE6-469D-4512-8E93-FC20157D7205}" presName="parentLin" presStyleCnt="0"/>
      <dgm:spPr/>
    </dgm:pt>
    <dgm:pt modelId="{AE6FAFA1-1F63-4D19-A86E-A47BA6C721B9}" type="pres">
      <dgm:prSet presAssocID="{7874CFE6-469D-4512-8E93-FC20157D720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AB338D3-4BDD-4ACC-B788-33E3BF87A625}" type="pres">
      <dgm:prSet presAssocID="{7874CFE6-469D-4512-8E93-FC20157D7205}" presName="parentText" presStyleLbl="node1" presStyleIdx="3" presStyleCnt="4" custScaleX="142857" custScaleY="254746" custLinFactNeighborX="515" custLinFactNeighborY="-49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453DF-C3AE-4D82-BA47-F2B9DA9C6A8F}" type="pres">
      <dgm:prSet presAssocID="{7874CFE6-469D-4512-8E93-FC20157D7205}" presName="negativeSpace" presStyleCnt="0"/>
      <dgm:spPr/>
    </dgm:pt>
    <dgm:pt modelId="{91386589-BC85-4C60-BDFE-FFCEB1C00073}" type="pres">
      <dgm:prSet presAssocID="{7874CFE6-469D-4512-8E93-FC20157D720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223741D-CE77-419A-B37B-D641F4360535}" srcId="{BEE47446-2B76-453A-9727-0F5F58774AD7}" destId="{C307D563-B3B0-48D5-AFFA-3D706250C5F6}" srcOrd="0" destOrd="0" parTransId="{4D48B455-9DF7-4BCA-A902-044D317F2F61}" sibTransId="{E1195059-B9B4-4BC7-8FB8-957109132F08}"/>
    <dgm:cxn modelId="{F341268D-357C-4C78-8296-4396DF2735CD}" type="presOf" srcId="{C307D563-B3B0-48D5-AFFA-3D706250C5F6}" destId="{63C15051-4202-4BA4-A4D7-C7D62C05C71C}" srcOrd="0" destOrd="0" presId="urn:microsoft.com/office/officeart/2005/8/layout/list1"/>
    <dgm:cxn modelId="{63D18C7F-DBA9-499A-B2CC-72921949BDA4}" type="presOf" srcId="{4136017D-7E81-463A-AFB3-C5AB021C8CAB}" destId="{E7A81DA7-36CB-401B-B851-93165FE7FF7E}" srcOrd="1" destOrd="0" presId="urn:microsoft.com/office/officeart/2005/8/layout/list1"/>
    <dgm:cxn modelId="{3593893C-AFAA-4046-83E1-6367E35D0B03}" type="presOf" srcId="{C307D563-B3B0-48D5-AFFA-3D706250C5F6}" destId="{95776A85-378C-4857-9963-223045349ACD}" srcOrd="1" destOrd="0" presId="urn:microsoft.com/office/officeart/2005/8/layout/list1"/>
    <dgm:cxn modelId="{66466E40-6DEE-4175-9FF8-11369BC6DE80}" srcId="{BEE47446-2B76-453A-9727-0F5F58774AD7}" destId="{7874CFE6-469D-4512-8E93-FC20157D7205}" srcOrd="3" destOrd="0" parTransId="{D6B7B6E9-E3DD-419D-8550-495C9F83BBF4}" sibTransId="{3D0FF4AE-C12C-4471-902D-ECF03887F273}"/>
    <dgm:cxn modelId="{68CDA7A4-3FE2-4F31-83B1-4E5EF9D72846}" type="presOf" srcId="{4136017D-7E81-463A-AFB3-C5AB021C8CAB}" destId="{566708C4-04B3-4266-AB29-7FFC61558740}" srcOrd="0" destOrd="0" presId="urn:microsoft.com/office/officeart/2005/8/layout/list1"/>
    <dgm:cxn modelId="{1C1456FA-FC93-4FAC-8E83-880118533BAD}" srcId="{BEE47446-2B76-453A-9727-0F5F58774AD7}" destId="{DD967CB8-8CE4-4FA9-8881-F70D3791A55E}" srcOrd="2" destOrd="0" parTransId="{6B03C0DE-6622-4AB4-9662-75C465D18D84}" sibTransId="{61931BEF-5DB9-48D0-A8BA-342AF75DB4EF}"/>
    <dgm:cxn modelId="{54BDD25F-7BCC-475B-B463-3A00C59DDA5F}" type="presOf" srcId="{DD967CB8-8CE4-4FA9-8881-F70D3791A55E}" destId="{9560BD50-11AE-40FA-915C-E5F43D4E78B9}" srcOrd="0" destOrd="0" presId="urn:microsoft.com/office/officeart/2005/8/layout/list1"/>
    <dgm:cxn modelId="{C0BC8E11-BB0A-4DEB-8545-13C7192F3F71}" type="presOf" srcId="{BEE47446-2B76-453A-9727-0F5F58774AD7}" destId="{D766931B-4802-4091-ACEB-0F404EAE3D1C}" srcOrd="0" destOrd="0" presId="urn:microsoft.com/office/officeart/2005/8/layout/list1"/>
    <dgm:cxn modelId="{2CAEF6FF-4A96-4CEC-A330-29280B34DA53}" srcId="{BEE47446-2B76-453A-9727-0F5F58774AD7}" destId="{4136017D-7E81-463A-AFB3-C5AB021C8CAB}" srcOrd="1" destOrd="0" parTransId="{21573BD0-7763-454C-8482-56B3ADFEBB8A}" sibTransId="{D7720484-57CE-4A5A-9AF5-C42605E5546E}"/>
    <dgm:cxn modelId="{35C84F1D-B5ED-4406-AB48-A71F5E862CDA}" type="presOf" srcId="{DD967CB8-8CE4-4FA9-8881-F70D3791A55E}" destId="{4FDEA242-D23C-4D52-B019-400D0D653EDD}" srcOrd="1" destOrd="0" presId="urn:microsoft.com/office/officeart/2005/8/layout/list1"/>
    <dgm:cxn modelId="{C1923298-7727-4B99-B727-0BD2838B6E5C}" type="presOf" srcId="{7874CFE6-469D-4512-8E93-FC20157D7205}" destId="{5AB338D3-4BDD-4ACC-B788-33E3BF87A625}" srcOrd="1" destOrd="0" presId="urn:microsoft.com/office/officeart/2005/8/layout/list1"/>
    <dgm:cxn modelId="{EC22D9CD-1855-48B8-A102-338A4770C7F0}" type="presOf" srcId="{7874CFE6-469D-4512-8E93-FC20157D7205}" destId="{AE6FAFA1-1F63-4D19-A86E-A47BA6C721B9}" srcOrd="0" destOrd="0" presId="urn:microsoft.com/office/officeart/2005/8/layout/list1"/>
    <dgm:cxn modelId="{0C4E66EA-F14F-44F2-BB5D-474C68A86729}" type="presParOf" srcId="{D766931B-4802-4091-ACEB-0F404EAE3D1C}" destId="{B4D35107-0D0F-40BA-BB4F-A43C636F9227}" srcOrd="0" destOrd="0" presId="urn:microsoft.com/office/officeart/2005/8/layout/list1"/>
    <dgm:cxn modelId="{B994D027-43F0-4E03-9C29-249A3FA641BE}" type="presParOf" srcId="{B4D35107-0D0F-40BA-BB4F-A43C636F9227}" destId="{63C15051-4202-4BA4-A4D7-C7D62C05C71C}" srcOrd="0" destOrd="0" presId="urn:microsoft.com/office/officeart/2005/8/layout/list1"/>
    <dgm:cxn modelId="{C78DA031-8155-4E0A-A96C-6AC1318644D7}" type="presParOf" srcId="{B4D35107-0D0F-40BA-BB4F-A43C636F9227}" destId="{95776A85-378C-4857-9963-223045349ACD}" srcOrd="1" destOrd="0" presId="urn:microsoft.com/office/officeart/2005/8/layout/list1"/>
    <dgm:cxn modelId="{C32B6C1B-B709-4A40-BCC0-7441F0DBE089}" type="presParOf" srcId="{D766931B-4802-4091-ACEB-0F404EAE3D1C}" destId="{8BCB4270-F46C-470C-8CEE-FC768734B9AF}" srcOrd="1" destOrd="0" presId="urn:microsoft.com/office/officeart/2005/8/layout/list1"/>
    <dgm:cxn modelId="{1589682B-6DBC-4C2F-B6E8-E1E194C9D45E}" type="presParOf" srcId="{D766931B-4802-4091-ACEB-0F404EAE3D1C}" destId="{4639B575-7D78-451A-A174-380B1D3EE68F}" srcOrd="2" destOrd="0" presId="urn:microsoft.com/office/officeart/2005/8/layout/list1"/>
    <dgm:cxn modelId="{618BFFC9-D2CF-4966-8092-B008A6099A05}" type="presParOf" srcId="{D766931B-4802-4091-ACEB-0F404EAE3D1C}" destId="{7182C4BB-912A-46BE-9946-4CC24581DEB1}" srcOrd="3" destOrd="0" presId="urn:microsoft.com/office/officeart/2005/8/layout/list1"/>
    <dgm:cxn modelId="{03C536AD-B849-4733-9963-6CF4089F5792}" type="presParOf" srcId="{D766931B-4802-4091-ACEB-0F404EAE3D1C}" destId="{611E8BE8-97B1-4FAE-83D6-82BA51495510}" srcOrd="4" destOrd="0" presId="urn:microsoft.com/office/officeart/2005/8/layout/list1"/>
    <dgm:cxn modelId="{D5ADE9B4-AB3D-44C9-A87F-E4877E8B8B1C}" type="presParOf" srcId="{611E8BE8-97B1-4FAE-83D6-82BA51495510}" destId="{566708C4-04B3-4266-AB29-7FFC61558740}" srcOrd="0" destOrd="0" presId="urn:microsoft.com/office/officeart/2005/8/layout/list1"/>
    <dgm:cxn modelId="{6C24AB31-485E-4AEE-8C32-07FA5C31D5F6}" type="presParOf" srcId="{611E8BE8-97B1-4FAE-83D6-82BA51495510}" destId="{E7A81DA7-36CB-401B-B851-93165FE7FF7E}" srcOrd="1" destOrd="0" presId="urn:microsoft.com/office/officeart/2005/8/layout/list1"/>
    <dgm:cxn modelId="{7CDE9A4F-3136-4577-AFC0-B19E4A543D93}" type="presParOf" srcId="{D766931B-4802-4091-ACEB-0F404EAE3D1C}" destId="{1FE8CE7B-A677-4DD5-8284-B1E7BBBC9F93}" srcOrd="5" destOrd="0" presId="urn:microsoft.com/office/officeart/2005/8/layout/list1"/>
    <dgm:cxn modelId="{74544CAA-BB55-46A0-856B-D7500AEAB888}" type="presParOf" srcId="{D766931B-4802-4091-ACEB-0F404EAE3D1C}" destId="{05A34BD2-5FD0-4C29-B0DF-BCCB5FC156C5}" srcOrd="6" destOrd="0" presId="urn:microsoft.com/office/officeart/2005/8/layout/list1"/>
    <dgm:cxn modelId="{FA182260-99DC-407F-B6F5-F8CD1241127C}" type="presParOf" srcId="{D766931B-4802-4091-ACEB-0F404EAE3D1C}" destId="{2F01F892-545E-4289-915A-EE0F552AC4B9}" srcOrd="7" destOrd="0" presId="urn:microsoft.com/office/officeart/2005/8/layout/list1"/>
    <dgm:cxn modelId="{CD041934-8A01-409F-A68C-FD6C330853C2}" type="presParOf" srcId="{D766931B-4802-4091-ACEB-0F404EAE3D1C}" destId="{8C115A80-E712-4390-B01D-94161531F113}" srcOrd="8" destOrd="0" presId="urn:microsoft.com/office/officeart/2005/8/layout/list1"/>
    <dgm:cxn modelId="{008DAE02-AD71-4CDE-BA85-36821883DC10}" type="presParOf" srcId="{8C115A80-E712-4390-B01D-94161531F113}" destId="{9560BD50-11AE-40FA-915C-E5F43D4E78B9}" srcOrd="0" destOrd="0" presId="urn:microsoft.com/office/officeart/2005/8/layout/list1"/>
    <dgm:cxn modelId="{BC64DBE9-41BF-404F-8DB3-CC9A89EAA393}" type="presParOf" srcId="{8C115A80-E712-4390-B01D-94161531F113}" destId="{4FDEA242-D23C-4D52-B019-400D0D653EDD}" srcOrd="1" destOrd="0" presId="urn:microsoft.com/office/officeart/2005/8/layout/list1"/>
    <dgm:cxn modelId="{0C83746A-F185-4F0C-A5FE-84ACFED020E3}" type="presParOf" srcId="{D766931B-4802-4091-ACEB-0F404EAE3D1C}" destId="{CEA41E97-E7C5-452C-B4FF-C2479341FC64}" srcOrd="9" destOrd="0" presId="urn:microsoft.com/office/officeart/2005/8/layout/list1"/>
    <dgm:cxn modelId="{FA0CF5B2-7AC0-479D-AAC6-FDC179665B0C}" type="presParOf" srcId="{D766931B-4802-4091-ACEB-0F404EAE3D1C}" destId="{D76B9C37-3654-496A-91AD-B94B4D36B9D7}" srcOrd="10" destOrd="0" presId="urn:microsoft.com/office/officeart/2005/8/layout/list1"/>
    <dgm:cxn modelId="{FD2A022C-CE8C-4361-B367-E2A216A5AE87}" type="presParOf" srcId="{D766931B-4802-4091-ACEB-0F404EAE3D1C}" destId="{83986B2A-7CCF-468D-BBB2-AC5B45615B3C}" srcOrd="11" destOrd="0" presId="urn:microsoft.com/office/officeart/2005/8/layout/list1"/>
    <dgm:cxn modelId="{CFFFF544-7307-4501-BDCC-D33FA271599D}" type="presParOf" srcId="{D766931B-4802-4091-ACEB-0F404EAE3D1C}" destId="{834F988E-86A4-4BCE-8232-E426AC993815}" srcOrd="12" destOrd="0" presId="urn:microsoft.com/office/officeart/2005/8/layout/list1"/>
    <dgm:cxn modelId="{0C5CD725-DE8F-4648-8C21-0397FA6DDF81}" type="presParOf" srcId="{834F988E-86A4-4BCE-8232-E426AC993815}" destId="{AE6FAFA1-1F63-4D19-A86E-A47BA6C721B9}" srcOrd="0" destOrd="0" presId="urn:microsoft.com/office/officeart/2005/8/layout/list1"/>
    <dgm:cxn modelId="{79E6A38B-5663-47FE-A728-3DB2B807FB12}" type="presParOf" srcId="{834F988E-86A4-4BCE-8232-E426AC993815}" destId="{5AB338D3-4BDD-4ACC-B788-33E3BF87A625}" srcOrd="1" destOrd="0" presId="urn:microsoft.com/office/officeart/2005/8/layout/list1"/>
    <dgm:cxn modelId="{ECB4D26D-65AF-4C80-9720-2679A9ECE900}" type="presParOf" srcId="{D766931B-4802-4091-ACEB-0F404EAE3D1C}" destId="{698453DF-C3AE-4D82-BA47-F2B9DA9C6A8F}" srcOrd="13" destOrd="0" presId="urn:microsoft.com/office/officeart/2005/8/layout/list1"/>
    <dgm:cxn modelId="{153658DF-6E9A-491D-B1AD-6AE2698856D0}" type="presParOf" srcId="{D766931B-4802-4091-ACEB-0F404EAE3D1C}" destId="{91386589-BC85-4C60-BDFE-FFCEB1C0007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22453C-1860-4FA5-9178-73A319155BFA}" type="doc">
      <dgm:prSet loTypeId="urn:microsoft.com/office/officeart/2005/8/layout/vList4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5977E76-6E22-4364-98C1-0986F1BCD3E4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355600" indent="0" algn="l"/>
          <a:r>
            <a:rPr lang="ru-RU" dirty="0" smtClean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</a:rPr>
            <a:t>в информационно-аналитических, планово-экономических, контрольно-ревизионных отделах коммерческих компаний и некоммерческих организациях;</a:t>
          </a:r>
          <a:endParaRPr lang="ru-RU" dirty="0"/>
        </a:p>
      </dgm:t>
    </dgm:pt>
    <dgm:pt modelId="{39BE9E39-409C-4657-B4B0-9804B5ADB327}" type="parTrans" cxnId="{C442A291-FF32-4AD9-B75E-05FE316D61E8}">
      <dgm:prSet/>
      <dgm:spPr/>
      <dgm:t>
        <a:bodyPr/>
        <a:lstStyle/>
        <a:p>
          <a:endParaRPr lang="ru-RU"/>
        </a:p>
      </dgm:t>
    </dgm:pt>
    <dgm:pt modelId="{3E976266-D893-4EAC-BA56-F816AF457481}" type="sibTrans" cxnId="{C442A291-FF32-4AD9-B75E-05FE316D61E8}">
      <dgm:prSet/>
      <dgm:spPr/>
      <dgm:t>
        <a:bodyPr/>
        <a:lstStyle/>
        <a:p>
          <a:endParaRPr lang="ru-RU"/>
        </a:p>
      </dgm:t>
    </dgm:pt>
    <dgm:pt modelId="{94ABAE0E-D0F9-4692-91C9-74BFC97E0EF4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355600" indent="0" algn="l"/>
          <a:r>
            <a:rPr lang="ru-RU" dirty="0" smtClean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</a:rPr>
            <a:t>в органах государственной власти федерального и регионального уровня управления и органах местного самоуправления</a:t>
          </a:r>
          <a:endParaRPr lang="ru-RU" dirty="0"/>
        </a:p>
      </dgm:t>
    </dgm:pt>
    <dgm:pt modelId="{DBF46FA3-1822-4B24-9D19-C5A63AC2D9AC}" type="sibTrans" cxnId="{5F661225-77A4-49B2-93B2-324910805E10}">
      <dgm:prSet/>
      <dgm:spPr/>
      <dgm:t>
        <a:bodyPr/>
        <a:lstStyle/>
        <a:p>
          <a:endParaRPr lang="ru-RU"/>
        </a:p>
      </dgm:t>
    </dgm:pt>
    <dgm:pt modelId="{5B34DD90-4829-40D3-B01C-0E25527B95AE}" type="parTrans" cxnId="{5F661225-77A4-49B2-93B2-324910805E10}">
      <dgm:prSet/>
      <dgm:spPr/>
      <dgm:t>
        <a:bodyPr/>
        <a:lstStyle/>
        <a:p>
          <a:endParaRPr lang="ru-RU"/>
        </a:p>
      </dgm:t>
    </dgm:pt>
    <dgm:pt modelId="{0621A479-DFCB-473B-AC97-9EDD0C5D858F}" type="pres">
      <dgm:prSet presAssocID="{A322453C-1860-4FA5-9178-73A319155BF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E44C53-76F0-408D-9158-51157BD8CF04}" type="pres">
      <dgm:prSet presAssocID="{C5977E76-6E22-4364-98C1-0986F1BCD3E4}" presName="comp" presStyleCnt="0"/>
      <dgm:spPr/>
    </dgm:pt>
    <dgm:pt modelId="{CAC4A0C1-E169-4D30-A036-AE84129FCC9D}" type="pres">
      <dgm:prSet presAssocID="{C5977E76-6E22-4364-98C1-0986F1BCD3E4}" presName="box" presStyleLbl="node1" presStyleIdx="0" presStyleCnt="2" custLinFactNeighborY="2549"/>
      <dgm:spPr/>
      <dgm:t>
        <a:bodyPr/>
        <a:lstStyle/>
        <a:p>
          <a:endParaRPr lang="ru-RU"/>
        </a:p>
      </dgm:t>
    </dgm:pt>
    <dgm:pt modelId="{9F7D9EE7-5EC8-45A0-9FC8-A58C70B3519E}" type="pres">
      <dgm:prSet presAssocID="{C5977E76-6E22-4364-98C1-0986F1BCD3E4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B326895-BA28-4546-A077-ACE8FE17BA50}" type="pres">
      <dgm:prSet presAssocID="{C5977E76-6E22-4364-98C1-0986F1BCD3E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E4A22-257A-4F25-B59F-E8BB8711C2E3}" type="pres">
      <dgm:prSet presAssocID="{3E976266-D893-4EAC-BA56-F816AF457481}" presName="spacer" presStyleCnt="0"/>
      <dgm:spPr/>
    </dgm:pt>
    <dgm:pt modelId="{7319A3E6-73A2-4013-9129-528843F695C1}" type="pres">
      <dgm:prSet presAssocID="{94ABAE0E-D0F9-4692-91C9-74BFC97E0EF4}" presName="comp" presStyleCnt="0"/>
      <dgm:spPr/>
    </dgm:pt>
    <dgm:pt modelId="{026337C3-35FC-4E74-80F9-C06491463D95}" type="pres">
      <dgm:prSet presAssocID="{94ABAE0E-D0F9-4692-91C9-74BFC97E0EF4}" presName="box" presStyleLbl="node1" presStyleIdx="1" presStyleCnt="2" custLinFactNeighborY="2072"/>
      <dgm:spPr/>
      <dgm:t>
        <a:bodyPr/>
        <a:lstStyle/>
        <a:p>
          <a:endParaRPr lang="ru-RU"/>
        </a:p>
      </dgm:t>
    </dgm:pt>
    <dgm:pt modelId="{E48D83D7-447B-45CC-A0BE-C8462ECE9A6A}" type="pres">
      <dgm:prSet presAssocID="{94ABAE0E-D0F9-4692-91C9-74BFC97E0EF4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2700232-6A39-41BD-8F70-9C122A631C05}" type="pres">
      <dgm:prSet presAssocID="{94ABAE0E-D0F9-4692-91C9-74BFC97E0EF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FF349D-6341-450B-BAC7-35ADC5A326F3}" type="presOf" srcId="{C5977E76-6E22-4364-98C1-0986F1BCD3E4}" destId="{2B326895-BA28-4546-A077-ACE8FE17BA50}" srcOrd="1" destOrd="0" presId="urn:microsoft.com/office/officeart/2005/8/layout/vList4"/>
    <dgm:cxn modelId="{6B2B2E61-66A6-490F-8AC6-FE86E1EB7E5D}" type="presOf" srcId="{94ABAE0E-D0F9-4692-91C9-74BFC97E0EF4}" destId="{12700232-6A39-41BD-8F70-9C122A631C05}" srcOrd="1" destOrd="0" presId="urn:microsoft.com/office/officeart/2005/8/layout/vList4"/>
    <dgm:cxn modelId="{C442A291-FF32-4AD9-B75E-05FE316D61E8}" srcId="{A322453C-1860-4FA5-9178-73A319155BFA}" destId="{C5977E76-6E22-4364-98C1-0986F1BCD3E4}" srcOrd="0" destOrd="0" parTransId="{39BE9E39-409C-4657-B4B0-9804B5ADB327}" sibTransId="{3E976266-D893-4EAC-BA56-F816AF457481}"/>
    <dgm:cxn modelId="{35036B63-5338-49E6-9F7B-6E9D6ADFF840}" type="presOf" srcId="{94ABAE0E-D0F9-4692-91C9-74BFC97E0EF4}" destId="{026337C3-35FC-4E74-80F9-C06491463D95}" srcOrd="0" destOrd="0" presId="urn:microsoft.com/office/officeart/2005/8/layout/vList4"/>
    <dgm:cxn modelId="{5F661225-77A4-49B2-93B2-324910805E10}" srcId="{A322453C-1860-4FA5-9178-73A319155BFA}" destId="{94ABAE0E-D0F9-4692-91C9-74BFC97E0EF4}" srcOrd="1" destOrd="0" parTransId="{5B34DD90-4829-40D3-B01C-0E25527B95AE}" sibTransId="{DBF46FA3-1822-4B24-9D19-C5A63AC2D9AC}"/>
    <dgm:cxn modelId="{F47F9595-EB06-49E3-A05D-E4612268E67F}" type="presOf" srcId="{C5977E76-6E22-4364-98C1-0986F1BCD3E4}" destId="{CAC4A0C1-E169-4D30-A036-AE84129FCC9D}" srcOrd="0" destOrd="0" presId="urn:microsoft.com/office/officeart/2005/8/layout/vList4"/>
    <dgm:cxn modelId="{680EA2C3-FDB9-4097-A38C-1A78662A3EBE}" type="presOf" srcId="{A322453C-1860-4FA5-9178-73A319155BFA}" destId="{0621A479-DFCB-473B-AC97-9EDD0C5D858F}" srcOrd="0" destOrd="0" presId="urn:microsoft.com/office/officeart/2005/8/layout/vList4"/>
    <dgm:cxn modelId="{CFC9080B-FEC5-45F0-8DA2-4D0999A92099}" type="presParOf" srcId="{0621A479-DFCB-473B-AC97-9EDD0C5D858F}" destId="{54E44C53-76F0-408D-9158-51157BD8CF04}" srcOrd="0" destOrd="0" presId="urn:microsoft.com/office/officeart/2005/8/layout/vList4"/>
    <dgm:cxn modelId="{4CFBBB74-9E7E-4D85-8F90-6AAAC906F595}" type="presParOf" srcId="{54E44C53-76F0-408D-9158-51157BD8CF04}" destId="{CAC4A0C1-E169-4D30-A036-AE84129FCC9D}" srcOrd="0" destOrd="0" presId="urn:microsoft.com/office/officeart/2005/8/layout/vList4"/>
    <dgm:cxn modelId="{740F1726-D995-40E7-B629-177AD2EB1983}" type="presParOf" srcId="{54E44C53-76F0-408D-9158-51157BD8CF04}" destId="{9F7D9EE7-5EC8-45A0-9FC8-A58C70B3519E}" srcOrd="1" destOrd="0" presId="urn:microsoft.com/office/officeart/2005/8/layout/vList4"/>
    <dgm:cxn modelId="{7ECD56C3-6275-46A5-8EF3-2A8D057463B5}" type="presParOf" srcId="{54E44C53-76F0-408D-9158-51157BD8CF04}" destId="{2B326895-BA28-4546-A077-ACE8FE17BA50}" srcOrd="2" destOrd="0" presId="urn:microsoft.com/office/officeart/2005/8/layout/vList4"/>
    <dgm:cxn modelId="{023E3C28-3FFC-4483-935F-770408C62B3C}" type="presParOf" srcId="{0621A479-DFCB-473B-AC97-9EDD0C5D858F}" destId="{051E4A22-257A-4F25-B59F-E8BB8711C2E3}" srcOrd="1" destOrd="0" presId="urn:microsoft.com/office/officeart/2005/8/layout/vList4"/>
    <dgm:cxn modelId="{C59432BD-AC4E-4A6B-A6B7-213DD7E1EF3F}" type="presParOf" srcId="{0621A479-DFCB-473B-AC97-9EDD0C5D858F}" destId="{7319A3E6-73A2-4013-9129-528843F695C1}" srcOrd="2" destOrd="0" presId="urn:microsoft.com/office/officeart/2005/8/layout/vList4"/>
    <dgm:cxn modelId="{3CA2E9A5-5006-4A4C-8EA5-E2D2D537B90D}" type="presParOf" srcId="{7319A3E6-73A2-4013-9129-528843F695C1}" destId="{026337C3-35FC-4E74-80F9-C06491463D95}" srcOrd="0" destOrd="0" presId="urn:microsoft.com/office/officeart/2005/8/layout/vList4"/>
    <dgm:cxn modelId="{278BA51B-8131-42ED-A451-0AC4E12F5A59}" type="presParOf" srcId="{7319A3E6-73A2-4013-9129-528843F695C1}" destId="{E48D83D7-447B-45CC-A0BE-C8462ECE9A6A}" srcOrd="1" destOrd="0" presId="urn:microsoft.com/office/officeart/2005/8/layout/vList4"/>
    <dgm:cxn modelId="{1ADDDFDC-9F1B-476F-B168-3032AEBFA3F6}" type="presParOf" srcId="{7319A3E6-73A2-4013-9129-528843F695C1}" destId="{12700232-6A39-41BD-8F70-9C122A631C0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4A0C1-E169-4D30-A036-AE84129FCC9D}">
      <dsp:nvSpPr>
        <dsp:cNvPr id="0" name=""/>
        <dsp:cNvSpPr/>
      </dsp:nvSpPr>
      <dsp:spPr>
        <a:xfrm>
          <a:off x="0" y="0"/>
          <a:ext cx="7560840" cy="99241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анализировать и интерпретировать финансовую, бухгалтерскую и иную информацию, содержащуюся в учетно-отчетной документации организации; </a:t>
          </a:r>
          <a:endParaRPr lang="ru-RU" sz="1600" kern="1200" dirty="0"/>
        </a:p>
      </dsp:txBody>
      <dsp:txXfrm>
        <a:off x="1611409" y="0"/>
        <a:ext cx="5949430" cy="992413"/>
      </dsp:txXfrm>
    </dsp:sp>
    <dsp:sp modelId="{9F7D9EE7-5EC8-45A0-9FC8-A58C70B3519E}">
      <dsp:nvSpPr>
        <dsp:cNvPr id="0" name=""/>
        <dsp:cNvSpPr/>
      </dsp:nvSpPr>
      <dsp:spPr>
        <a:xfrm>
          <a:off x="414505" y="99241"/>
          <a:ext cx="881639" cy="7939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337C3-35FC-4E74-80F9-C06491463D95}">
      <dsp:nvSpPr>
        <dsp:cNvPr id="0" name=""/>
        <dsp:cNvSpPr/>
      </dsp:nvSpPr>
      <dsp:spPr>
        <a:xfrm>
          <a:off x="0" y="1091654"/>
          <a:ext cx="7560840" cy="99241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проводить анализ и давать оценку возможных экономических рисков, составлять и обосновывать прогнозы динамики развития основных угроз экономической безопасности бизнеса;</a:t>
          </a:r>
          <a:endParaRPr lang="ru-RU" sz="1600" kern="1200" dirty="0"/>
        </a:p>
      </dsp:txBody>
      <dsp:txXfrm>
        <a:off x="1611409" y="1091654"/>
        <a:ext cx="5949430" cy="992413"/>
      </dsp:txXfrm>
    </dsp:sp>
    <dsp:sp modelId="{E48D83D7-447B-45CC-A0BE-C8462ECE9A6A}">
      <dsp:nvSpPr>
        <dsp:cNvPr id="0" name=""/>
        <dsp:cNvSpPr/>
      </dsp:nvSpPr>
      <dsp:spPr>
        <a:xfrm>
          <a:off x="386953" y="1202788"/>
          <a:ext cx="909191" cy="7939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6C0A6-01E8-424E-8C3C-76C492BFED5F}">
      <dsp:nvSpPr>
        <dsp:cNvPr id="0" name=""/>
        <dsp:cNvSpPr/>
      </dsp:nvSpPr>
      <dsp:spPr>
        <a:xfrm>
          <a:off x="0" y="2183308"/>
          <a:ext cx="7560840" cy="99241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</a:rPr>
            <a:t>разрабатывать концепции комплексной системы обеспечения безопасности бизнеса.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1611409" y="2183308"/>
        <a:ext cx="5949430" cy="992413"/>
      </dsp:txXfrm>
    </dsp:sp>
    <dsp:sp modelId="{FEFAB628-1497-485E-BED9-4B76F061C73B}">
      <dsp:nvSpPr>
        <dsp:cNvPr id="0" name=""/>
        <dsp:cNvSpPr/>
      </dsp:nvSpPr>
      <dsp:spPr>
        <a:xfrm>
          <a:off x="342496" y="2282550"/>
          <a:ext cx="1025658" cy="7939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9B575-7D78-451A-A174-380B1D3EE68F}">
      <dsp:nvSpPr>
        <dsp:cNvPr id="0" name=""/>
        <dsp:cNvSpPr/>
      </dsp:nvSpPr>
      <dsp:spPr>
        <a:xfrm>
          <a:off x="0" y="565292"/>
          <a:ext cx="8136903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776A85-378C-4857-9963-223045349ACD}">
      <dsp:nvSpPr>
        <dsp:cNvPr id="0" name=""/>
        <dsp:cNvSpPr/>
      </dsp:nvSpPr>
      <dsp:spPr>
        <a:xfrm>
          <a:off x="390944" y="131103"/>
          <a:ext cx="7745958" cy="52214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1B71"/>
              </a:solidFill>
            </a:rPr>
            <a:t>Учет требований работодателей  и профессиональных стандартов. </a:t>
          </a:r>
          <a:endParaRPr lang="ru-RU" sz="1400" kern="1200" dirty="0">
            <a:solidFill>
              <a:srgbClr val="001B71"/>
            </a:solidFill>
          </a:endParaRPr>
        </a:p>
      </dsp:txBody>
      <dsp:txXfrm>
        <a:off x="416433" y="156592"/>
        <a:ext cx="7694980" cy="471164"/>
      </dsp:txXfrm>
    </dsp:sp>
    <dsp:sp modelId="{05A34BD2-5FD0-4C29-B0DF-BCCB5FC156C5}">
      <dsp:nvSpPr>
        <dsp:cNvPr id="0" name=""/>
        <dsp:cNvSpPr/>
      </dsp:nvSpPr>
      <dsp:spPr>
        <a:xfrm>
          <a:off x="0" y="1258832"/>
          <a:ext cx="8136903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A81DA7-36CB-401B-B851-93165FE7FF7E}">
      <dsp:nvSpPr>
        <dsp:cNvPr id="0" name=""/>
        <dsp:cNvSpPr/>
      </dsp:nvSpPr>
      <dsp:spPr>
        <a:xfrm>
          <a:off x="389371" y="800422"/>
          <a:ext cx="7747531" cy="58561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1B71"/>
              </a:solidFill>
            </a:rPr>
            <a:t>Привлечение специалистов-практиков.</a:t>
          </a:r>
          <a:endParaRPr lang="ru-RU" sz="1400" kern="1200" dirty="0">
            <a:solidFill>
              <a:srgbClr val="001B71"/>
            </a:solidFill>
          </a:endParaRPr>
        </a:p>
      </dsp:txBody>
      <dsp:txXfrm>
        <a:off x="417958" y="829009"/>
        <a:ext cx="7690357" cy="528441"/>
      </dsp:txXfrm>
    </dsp:sp>
    <dsp:sp modelId="{D76B9C37-3654-496A-91AD-B94B4D36B9D7}">
      <dsp:nvSpPr>
        <dsp:cNvPr id="0" name=""/>
        <dsp:cNvSpPr/>
      </dsp:nvSpPr>
      <dsp:spPr>
        <a:xfrm>
          <a:off x="0" y="1985857"/>
          <a:ext cx="8136903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DEA242-D23C-4D52-B019-400D0D653EDD}">
      <dsp:nvSpPr>
        <dsp:cNvPr id="0" name=""/>
        <dsp:cNvSpPr/>
      </dsp:nvSpPr>
      <dsp:spPr>
        <a:xfrm>
          <a:off x="405666" y="1461440"/>
          <a:ext cx="7731236" cy="60030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1B71"/>
              </a:solidFill>
            </a:rPr>
            <a:t>Применение информационных технологий в образовательном процессе.</a:t>
          </a:r>
          <a:endParaRPr lang="ru-RU" sz="1400" kern="1200" dirty="0">
            <a:solidFill>
              <a:srgbClr val="001B71"/>
            </a:solidFill>
          </a:endParaRPr>
        </a:p>
      </dsp:txBody>
      <dsp:txXfrm>
        <a:off x="434970" y="1490744"/>
        <a:ext cx="7672628" cy="541696"/>
      </dsp:txXfrm>
    </dsp:sp>
    <dsp:sp modelId="{91386589-BC85-4C60-BDFE-FFCEB1C00073}">
      <dsp:nvSpPr>
        <dsp:cNvPr id="0" name=""/>
        <dsp:cNvSpPr/>
      </dsp:nvSpPr>
      <dsp:spPr>
        <a:xfrm>
          <a:off x="0" y="2714185"/>
          <a:ext cx="8136903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B338D3-4BDD-4ACC-B788-33E3BF87A625}">
      <dsp:nvSpPr>
        <dsp:cNvPr id="0" name=""/>
        <dsp:cNvSpPr/>
      </dsp:nvSpPr>
      <dsp:spPr>
        <a:xfrm>
          <a:off x="389371" y="2218924"/>
          <a:ext cx="7747531" cy="60160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1B71"/>
              </a:solidFill>
            </a:rPr>
            <a:t>Сочетание онлайн и офлайн обучения (в случае пропуска занятий магистрант имеет возможность ознакомиться с лекциями и выполнить задания  в системе электронного обучения).</a:t>
          </a:r>
          <a:endParaRPr lang="ru-RU" sz="1400" kern="1200" dirty="0">
            <a:solidFill>
              <a:srgbClr val="001B71"/>
            </a:solidFill>
          </a:endParaRPr>
        </a:p>
      </dsp:txBody>
      <dsp:txXfrm>
        <a:off x="418739" y="2248292"/>
        <a:ext cx="7688795" cy="5428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4A0C1-E169-4D30-A036-AE84129FCC9D}">
      <dsp:nvSpPr>
        <dsp:cNvPr id="0" name=""/>
        <dsp:cNvSpPr/>
      </dsp:nvSpPr>
      <dsp:spPr>
        <a:xfrm>
          <a:off x="0" y="40221"/>
          <a:ext cx="7560840" cy="157793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3556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</a:rPr>
            <a:t>в информационно-аналитических, планово-экономических, контрольно-ревизионных отделах коммерческих компаний и некоммерческих организациях;</a:t>
          </a:r>
          <a:endParaRPr lang="ru-RU" sz="2000" kern="1200" dirty="0"/>
        </a:p>
      </dsp:txBody>
      <dsp:txXfrm>
        <a:off x="1669961" y="40221"/>
        <a:ext cx="5890878" cy="1577934"/>
      </dsp:txXfrm>
    </dsp:sp>
    <dsp:sp modelId="{9F7D9EE7-5EC8-45A0-9FC8-A58C70B3519E}">
      <dsp:nvSpPr>
        <dsp:cNvPr id="0" name=""/>
        <dsp:cNvSpPr/>
      </dsp:nvSpPr>
      <dsp:spPr>
        <a:xfrm>
          <a:off x="157793" y="157793"/>
          <a:ext cx="1512168" cy="12623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337C3-35FC-4E74-80F9-C06491463D95}">
      <dsp:nvSpPr>
        <dsp:cNvPr id="0" name=""/>
        <dsp:cNvSpPr/>
      </dsp:nvSpPr>
      <dsp:spPr>
        <a:xfrm>
          <a:off x="0" y="1736536"/>
          <a:ext cx="7560840" cy="157793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3556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</a:rPr>
            <a:t>в органах государственной власти федерального и регионального уровня управления и органах местного самоуправления</a:t>
          </a:r>
          <a:endParaRPr lang="ru-RU" sz="2000" kern="1200" dirty="0"/>
        </a:p>
      </dsp:txBody>
      <dsp:txXfrm>
        <a:off x="1669961" y="1736536"/>
        <a:ext cx="5890878" cy="1577934"/>
      </dsp:txXfrm>
    </dsp:sp>
    <dsp:sp modelId="{E48D83D7-447B-45CC-A0BE-C8462ECE9A6A}">
      <dsp:nvSpPr>
        <dsp:cNvPr id="0" name=""/>
        <dsp:cNvSpPr/>
      </dsp:nvSpPr>
      <dsp:spPr>
        <a:xfrm>
          <a:off x="157793" y="1893521"/>
          <a:ext cx="1512168" cy="12623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5D9AF-D80A-4964-8FEB-071A5BDCDD3E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CCAD5-DF38-45ED-BA47-2AB3E4DECA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74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CCAD5-DF38-45ED-BA47-2AB3E4DECAB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93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7.png"/><Relationship Id="rId10" Type="http://schemas.microsoft.com/office/2007/relationships/diagramDrawing" Target="../diagrams/drawing2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лист 1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9796" y="2109062"/>
            <a:ext cx="4840276" cy="67871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EA00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Магистерская программа «Экономическая </a:t>
            </a:r>
            <a:r>
              <a:rPr lang="ru-RU" sz="2400" b="1" dirty="0" smtClean="0">
                <a:solidFill>
                  <a:srgbClr val="EA00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безопасность бизнеса»</a:t>
            </a:r>
            <a:endParaRPr lang="ru-RU" sz="2400" b="1" dirty="0">
              <a:solidFill>
                <a:srgbClr val="EA002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31" name="Picture 7" descr="G:\МАТЕРИАЛ для Приоритет-2030\Монтажная область, элементы\Учатник приоритет 2030 сини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1" y="263030"/>
            <a:ext cx="2736304" cy="62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me\Desktop\ЛОГО УдГУ СИНИЙ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94" y="262229"/>
            <a:ext cx="1766862" cy="58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11" y="4297057"/>
            <a:ext cx="597494" cy="66388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64399" y="4314608"/>
            <a:ext cx="2959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года 4 месяца (очно-заочная форма</a:t>
            </a:r>
            <a:r>
              <a:rPr lang="ru-RU" sz="1200" dirty="0" smtClean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);</a:t>
            </a:r>
            <a:endParaRPr lang="en-US" sz="1200" dirty="0" smtClean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1200" dirty="0" smtClean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</a:t>
            </a:r>
            <a:r>
              <a:rPr lang="ru-RU" sz="1200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года 3 месяца (заочная форма</a:t>
            </a:r>
            <a:r>
              <a:rPr lang="ru-RU" sz="1200" dirty="0" smtClean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  <a:endParaRPr lang="ru-RU" sz="1200" dirty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Home\Desktop\Презентация приоритет-4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3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703657"/>
            <a:ext cx="7992888" cy="886495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rgbClr val="EA00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Магистр экономики направления «Экономическая безопасность бизнеса» будет способен: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5535460" y="71104"/>
            <a:ext cx="3600399" cy="556430"/>
            <a:chOff x="5148064" y="152649"/>
            <a:chExt cx="3979033" cy="620459"/>
          </a:xfrm>
        </p:grpSpPr>
        <p:pic>
          <p:nvPicPr>
            <p:cNvPr id="10" name="Picture 2" descr="C:\Users\Home\Desktop\ЛОГО УдГУ СИНИ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88327"/>
              <a:ext cx="2016224" cy="584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Home\Desktop\Участник приоритет 203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152649"/>
              <a:ext cx="2106825" cy="59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7327259" y="4738897"/>
            <a:ext cx="171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www.udsu.ru</a:t>
            </a:r>
            <a:endParaRPr lang="ru-RU" dirty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20234131"/>
              </p:ext>
            </p:extLst>
          </p:nvPr>
        </p:nvGraphicFramePr>
        <p:xfrm>
          <a:off x="827584" y="1590152"/>
          <a:ext cx="7560840" cy="3175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6815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Home\Desktop\Презентация приоритет-4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0" y="-14783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659530"/>
            <a:ext cx="7992888" cy="107052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EA00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Преимущества программы:</a:t>
            </a:r>
            <a:endParaRPr lang="ru-RU" sz="2000" b="1" dirty="0">
              <a:solidFill>
                <a:srgbClr val="EA002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535460" y="71104"/>
            <a:ext cx="3600399" cy="556430"/>
            <a:chOff x="5148064" y="152649"/>
            <a:chExt cx="3979033" cy="620459"/>
          </a:xfrm>
        </p:grpSpPr>
        <p:pic>
          <p:nvPicPr>
            <p:cNvPr id="10" name="Picture 2" descr="C:\Users\Home\Desktop\ЛОГО УдГУ СИНИЙ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88327"/>
              <a:ext cx="2016224" cy="584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Home\Desktop\Участник приоритет 2030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152649"/>
              <a:ext cx="2106825" cy="59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7327259" y="4738897"/>
            <a:ext cx="171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www.udsu.ru</a:t>
            </a:r>
            <a:endParaRPr lang="ru-RU" dirty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27491148"/>
              </p:ext>
            </p:extLst>
          </p:nvPr>
        </p:nvGraphicFramePr>
        <p:xfrm>
          <a:off x="539552" y="1707654"/>
          <a:ext cx="8136903" cy="3058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56712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Home\Desktop\Презентация приоритет-4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5271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659530"/>
            <a:ext cx="7992888" cy="1070523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EA00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Специальные </a:t>
            </a:r>
            <a:r>
              <a:rPr lang="ru-RU" sz="2000" b="1" dirty="0">
                <a:solidFill>
                  <a:srgbClr val="EA00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дисциплины </a:t>
            </a:r>
            <a:r>
              <a:rPr lang="ru-RU" sz="2000" b="1" dirty="0" smtClean="0">
                <a:solidFill>
                  <a:srgbClr val="EA00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программы, связанные </a:t>
            </a:r>
            <a:r>
              <a:rPr lang="ru-RU" sz="2000" b="1" dirty="0">
                <a:solidFill>
                  <a:srgbClr val="EA00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изучением специфики экономической безопасности </a:t>
            </a:r>
            <a:r>
              <a:rPr lang="ru-RU" sz="2000" b="1" dirty="0" smtClean="0">
                <a:solidFill>
                  <a:srgbClr val="EA00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бизнеса: </a:t>
            </a:r>
            <a:endParaRPr lang="ru-RU" sz="2000" b="1" dirty="0">
              <a:solidFill>
                <a:srgbClr val="EA002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1789026"/>
            <a:ext cx="8136904" cy="2664296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учетно-аналитическое </a:t>
            </a:r>
            <a:r>
              <a:rPr lang="ru-RU" sz="1600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обеспечение экономической безопасности;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экономическая безопасность организации;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оптимизация налогообложения;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обеспечение информационной безопасности бизнеса;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кадровая безопасность;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цифровые технологии в экономической безопасности предприятия;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судебная экономическая экспертиза и др.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5535460" y="71104"/>
            <a:ext cx="3600399" cy="556430"/>
            <a:chOff x="5148064" y="152649"/>
            <a:chExt cx="3979033" cy="620459"/>
          </a:xfrm>
        </p:grpSpPr>
        <p:pic>
          <p:nvPicPr>
            <p:cNvPr id="10" name="Picture 2" descr="C:\Users\Home\Desktop\ЛОГО УдГУ СИНИ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88327"/>
              <a:ext cx="2016224" cy="584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Home\Desktop\Участник приоритет 203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152649"/>
              <a:ext cx="2106825" cy="59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7327259" y="4738897"/>
            <a:ext cx="171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www.udsu.ru</a:t>
            </a:r>
            <a:endParaRPr lang="ru-RU" dirty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Home\Desktop\Презентация приоритет-4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703657"/>
            <a:ext cx="7992888" cy="886495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rgbClr val="EA00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Область трудоустройства выпускников </a:t>
            </a:r>
            <a:r>
              <a:rPr lang="ru-RU" sz="2000" b="1" dirty="0" smtClean="0">
                <a:solidFill>
                  <a:srgbClr val="EA002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программы:</a:t>
            </a:r>
            <a:endParaRPr lang="ru-RU" sz="2000" b="1" dirty="0">
              <a:solidFill>
                <a:srgbClr val="EA002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535460" y="71104"/>
            <a:ext cx="3600399" cy="556430"/>
            <a:chOff x="5148064" y="152649"/>
            <a:chExt cx="3979033" cy="620459"/>
          </a:xfrm>
        </p:grpSpPr>
        <p:pic>
          <p:nvPicPr>
            <p:cNvPr id="10" name="Picture 2" descr="C:\Users\Home\Desktop\ЛОГО УдГУ СИНИЙ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88327"/>
              <a:ext cx="2016224" cy="584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Home\Desktop\Участник приоритет 203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152649"/>
              <a:ext cx="2106825" cy="59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7327259" y="4738897"/>
            <a:ext cx="171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1B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www.udsu.ru</a:t>
            </a:r>
            <a:endParaRPr lang="ru-RU" dirty="0">
              <a:solidFill>
                <a:srgbClr val="001B7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019217608"/>
              </p:ext>
            </p:extLst>
          </p:nvPr>
        </p:nvGraphicFramePr>
        <p:xfrm>
          <a:off x="827584" y="1451403"/>
          <a:ext cx="7560840" cy="3314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2297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Презентация приоритет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МАТЕРИАЛ для Приоритет-2030\Монтажная область, элементы\Учатник приоритет 2030 н 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51670"/>
            <a:ext cx="4608512" cy="131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МАТЕРИАЛ для Приоритет-2030\Монтажная область, элементы\3д1_Монтажная область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83" y="1594292"/>
            <a:ext cx="2881811" cy="288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:\МАТЕРИАЛ для Приоритет-2030\Монтажная область, элементы\3д2_Монтажная область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557" y="378131"/>
            <a:ext cx="1865385" cy="186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me\Desktop\ЛОГО УдГУ СИНИЙ 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05" y="910039"/>
            <a:ext cx="3339855" cy="121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3838203"/>
            <a:ext cx="34444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rgbClr val="211D1E"/>
                </a:solidFill>
                <a:latin typeface="Circe"/>
              </a:rPr>
              <a:t>Если у вас остались вопросы</a:t>
            </a:r>
            <a:r>
              <a:rPr lang="ru-RU" sz="1100">
                <a:solidFill>
                  <a:srgbClr val="211D1E"/>
                </a:solidFill>
                <a:latin typeface="Circe"/>
              </a:rPr>
              <a:t>, </a:t>
            </a:r>
            <a:r>
              <a:rPr lang="ru-RU" sz="1100" smtClean="0">
                <a:solidFill>
                  <a:srgbClr val="211D1E"/>
                </a:solidFill>
                <a:latin typeface="Circe"/>
              </a:rPr>
              <a:t>с </a:t>
            </a:r>
            <a:r>
              <a:rPr lang="ru-RU" sz="1100" dirty="0">
                <a:solidFill>
                  <a:srgbClr val="211D1E"/>
                </a:solidFill>
                <a:latin typeface="Circe"/>
              </a:rPr>
              <a:t>удовольствием отвечу на них</a:t>
            </a:r>
            <a:r>
              <a:rPr lang="ru-RU" sz="1100" dirty="0" smtClean="0">
                <a:solidFill>
                  <a:srgbClr val="211D1E"/>
                </a:solidFill>
                <a:latin typeface="Circe"/>
              </a:rPr>
              <a:t>:</a:t>
            </a:r>
          </a:p>
          <a:p>
            <a:pPr algn="just"/>
            <a:r>
              <a:rPr lang="ru-RU" sz="1100" dirty="0" smtClean="0">
                <a:solidFill>
                  <a:srgbClr val="211D1E"/>
                </a:solidFill>
                <a:latin typeface="Circe"/>
              </a:rPr>
              <a:t>Котлячкова Наталья Владимировна</a:t>
            </a:r>
          </a:p>
          <a:p>
            <a:pPr algn="just"/>
            <a:r>
              <a:rPr lang="ru-RU" sz="1100" dirty="0" smtClean="0">
                <a:solidFill>
                  <a:srgbClr val="211D1E"/>
                </a:solidFill>
                <a:latin typeface="Circe"/>
              </a:rPr>
              <a:t>Научный руководитель магистерской программы                </a:t>
            </a:r>
          </a:p>
          <a:p>
            <a:pPr algn="just"/>
            <a:r>
              <a:rPr lang="ru-RU" sz="1100" dirty="0" smtClean="0"/>
              <a:t>          89225050156</a:t>
            </a:r>
          </a:p>
          <a:p>
            <a:pPr algn="just"/>
            <a:r>
              <a:rPr lang="ru-RU" sz="1100" dirty="0" smtClean="0"/>
              <a:t>          </a:t>
            </a:r>
            <a:r>
              <a:rPr lang="en-US" sz="1100" dirty="0" err="1" smtClean="0"/>
              <a:t>nvkotlyachkova@mail.ru</a:t>
            </a:r>
            <a:endParaRPr lang="ru-RU" sz="11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57753" t="86616" r="40301" b="10083"/>
          <a:stretch/>
        </p:blipFill>
        <p:spPr>
          <a:xfrm>
            <a:off x="750351" y="4793580"/>
            <a:ext cx="243510" cy="2324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57753" t="83000" r="40301" b="13630"/>
          <a:stretch/>
        </p:blipFill>
        <p:spPr>
          <a:xfrm>
            <a:off x="750349" y="4556327"/>
            <a:ext cx="243512" cy="23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5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227</Words>
  <Application>Microsoft Office PowerPoint</Application>
  <PresentationFormat>Экран (16:9)</PresentationFormat>
  <Paragraphs>33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Магистерская программа «Экономическая безопасность бизнеса»</vt:lpstr>
      <vt:lpstr>Магистр экономики направления «Экономическая безопасность бизнеса» будет способен:</vt:lpstr>
      <vt:lpstr>Преимущества программы:</vt:lpstr>
      <vt:lpstr>Специальные дисциплины программы, связанные с изучением специфики экономической безопасности бизнеса: </vt:lpstr>
      <vt:lpstr>Область трудоустройства выпускников программы: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Christina Lastname</dc:creator>
  <cp:lastModifiedBy>cons</cp:lastModifiedBy>
  <cp:revision>80</cp:revision>
  <dcterms:created xsi:type="dcterms:W3CDTF">2022-02-09T10:08:02Z</dcterms:created>
  <dcterms:modified xsi:type="dcterms:W3CDTF">2023-04-21T08:35:38Z</dcterms:modified>
</cp:coreProperties>
</file>