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5" r:id="rId1"/>
  </p:sldMasterIdLst>
  <p:notesMasterIdLst>
    <p:notesMasterId r:id="rId12"/>
  </p:notesMasterIdLst>
  <p:sldIdLst>
    <p:sldId id="298" r:id="rId2"/>
    <p:sldId id="312" r:id="rId3"/>
    <p:sldId id="309" r:id="rId4"/>
    <p:sldId id="310" r:id="rId5"/>
    <p:sldId id="315" r:id="rId6"/>
    <p:sldId id="313" r:id="rId7"/>
    <p:sldId id="314" r:id="rId8"/>
    <p:sldId id="296" r:id="rId9"/>
    <p:sldId id="299" r:id="rId10"/>
    <p:sldId id="308" r:id="rId11"/>
  </p:sldIdLst>
  <p:sldSz cx="10080625" cy="7559675"/>
  <p:notesSz cx="7099300" cy="102346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4F96"/>
    <a:srgbClr val="FF6600"/>
    <a:srgbClr val="88AEDC"/>
    <a:srgbClr val="7DA7D9"/>
    <a:srgbClr val="7FB3D7"/>
    <a:srgbClr val="70AAD2"/>
    <a:srgbClr val="71B1D1"/>
    <a:srgbClr val="9BBCFF"/>
    <a:srgbClr val="85AEFF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4660"/>
  </p:normalViewPr>
  <p:slideViewPr>
    <p:cSldViewPr>
      <p:cViewPr>
        <p:scale>
          <a:sx n="66" d="100"/>
          <a:sy n="66" d="100"/>
        </p:scale>
        <p:origin x="-1746" y="-6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57"/>
        <p:guide pos="20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1263" y="1022350"/>
            <a:ext cx="4675187" cy="3506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82338" y="4871888"/>
            <a:ext cx="4937606" cy="3891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xmlns="" val="22698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8728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908050"/>
            <a:ext cx="5981700" cy="44878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2683" y="5684883"/>
            <a:ext cx="6261457" cy="538551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908050"/>
            <a:ext cx="5981700" cy="44878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2683" y="5684883"/>
            <a:ext cx="6261457" cy="538551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908050"/>
            <a:ext cx="5981700" cy="44878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2683" y="5684883"/>
            <a:ext cx="6261457" cy="538551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908050"/>
            <a:ext cx="5981700" cy="44878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2683" y="5684883"/>
            <a:ext cx="6261457" cy="538551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908050"/>
            <a:ext cx="5981700" cy="44878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2683" y="5684883"/>
            <a:ext cx="6261457" cy="538551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497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061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5105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346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060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952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828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978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770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506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768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352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ctr" defTabSz="100794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www.google.ru/url?url=http://izvestiaur.ru/news/view/8520801.html&amp;rct=j&amp;frm=1&amp;q=&amp;esrc=s&amp;sa=U&amp;ved=0ahUKEwiu1uWu-NnMAhUCBiwKHYqOCAoQwW4IHTAE&amp;sig2=n9Nv1jthvyAY7aR8pMu7Tw&amp;usg=AFQjCNFLIqJtUSl45JJUctoHp2R7pmoXng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1" y="-1589"/>
            <a:ext cx="10075863" cy="8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672160" y="5292005"/>
            <a:ext cx="6408464" cy="1615584"/>
          </a:xfrm>
          <a:prstGeom prst="rect">
            <a:avLst/>
          </a:prstGeom>
        </p:spPr>
        <p:txBody>
          <a:bodyPr>
            <a:noAutofit/>
          </a:bodyPr>
          <a:lstStyle>
            <a:lvl1pPr marL="302383" indent="-302383" algn="l" defTabSz="1007943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5215" indent="-302383" algn="l" defTabSz="1007943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43197" indent="-251986" algn="l" defTabSz="1007943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9929" indent="-251986" algn="l" defTabSz="1007943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12709" indent="-251986" algn="l" defTabSz="1007943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65489" indent="-251986" algn="l" defTabSz="1007943" rtl="0" eaLnBrk="1" latinLnBrk="0" hangingPunct="1">
              <a:spcBef>
                <a:spcPts val="423"/>
              </a:spcBef>
              <a:buClr>
                <a:schemeClr val="accent1"/>
              </a:buClr>
              <a:buFont typeface="Symbol" pitchFamily="18" charset="2"/>
              <a:buChar char="*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318269" indent="-251986" algn="l" defTabSz="1007943" rtl="0" eaLnBrk="1" latinLnBrk="0" hangingPunct="1">
              <a:spcBef>
                <a:spcPts val="423"/>
              </a:spcBef>
              <a:buClr>
                <a:schemeClr val="accent1"/>
              </a:buClr>
              <a:buFont typeface="Symbol" pitchFamily="18" charset="2"/>
              <a:buChar char="*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671049" indent="-251986" algn="l" defTabSz="1007943" rtl="0" eaLnBrk="1" latinLnBrk="0" hangingPunct="1">
              <a:spcBef>
                <a:spcPts val="423"/>
              </a:spcBef>
              <a:buClr>
                <a:schemeClr val="accent1"/>
              </a:buClr>
              <a:buFont typeface="Symbol" pitchFamily="18" charset="2"/>
              <a:buChar char="*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023829" indent="-251986" algn="l" defTabSz="1007943" rtl="0" eaLnBrk="1" latinLnBrk="0" hangingPunct="1">
              <a:spcBef>
                <a:spcPts val="423"/>
              </a:spcBef>
              <a:buClr>
                <a:schemeClr val="accent1"/>
              </a:buClr>
              <a:buFont typeface="Symbol" pitchFamily="18" charset="2"/>
              <a:buChar char="*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Д.э.н. Давыдова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Надежда Станиславовна,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к.э.н.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Кутяшова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Елена 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Васильевна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3769" y="2442904"/>
            <a:ext cx="9781178" cy="16064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007943" rtl="0" eaLnBrk="1" latinLnBrk="0" hangingPunct="1">
              <a:spcBef>
                <a:spcPct val="0"/>
              </a:spcBef>
              <a:buNone/>
              <a:defRPr sz="49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Магистратура </a:t>
            </a:r>
            <a:r>
              <a:rPr lang="ru-RU" sz="3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УдГУ</a:t>
            </a:r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«Управление проектами</a:t>
            </a:r>
            <a:b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государственно-частного партнерства»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6278" y="467469"/>
            <a:ext cx="72986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Картинки по запросу мост камбарка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1" y="5175485"/>
            <a:ext cx="3523383" cy="235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740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540114" y="1573213"/>
            <a:ext cx="6115061" cy="569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2800" b="1" dirty="0" smtClean="0">
                <a:solidFill>
                  <a:srgbClr val="26125F"/>
                </a:solidFill>
                <a:latin typeface="Tahoma" pitchFamily="34" charset="0"/>
              </a:rPr>
              <a:t>Инженерное направление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endParaRPr lang="de-DE" sz="2800" b="1" dirty="0">
              <a:solidFill>
                <a:srgbClr val="26125F"/>
              </a:solidFill>
              <a:latin typeface="Tahoma" pitchFamily="34" charset="0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548188" y="3779838"/>
            <a:ext cx="5135594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Институт гражданской защиты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>
                <a:solidFill>
                  <a:srgbClr val="004F96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Институт нефти и газа им. М. С. Гуцериева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информационных технологий 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 вычислительной техники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медицинской биотехнологии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0073" y="330053"/>
            <a:ext cx="6308671" cy="138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730" y="-10658"/>
            <a:ext cx="10115355" cy="8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26603" y="4021701"/>
            <a:ext cx="6192688" cy="1016460"/>
          </a:xfrm>
        </p:spPr>
        <p:txBody>
          <a:bodyPr>
            <a:normAutofit fontScale="90000"/>
          </a:bodyPr>
          <a:lstStyle/>
          <a:p>
            <a:r>
              <a:rPr lang="ru-RU" altLang="ja-JP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altLang="ja-JP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внимание</a:t>
            </a:r>
            <a:r>
              <a:rPr lang="ru-RU" altLang="ja-JP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altLang="ja-JP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ja-JP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ja-JP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ja-JP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Контакты:</a:t>
            </a:r>
            <a:r>
              <a:rPr lang="ja-JP" alt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ja-JP" alt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40312" y="5436021"/>
            <a:ext cx="5472608" cy="1555534"/>
          </a:xfrm>
          <a:prstGeom prst="rect">
            <a:avLst/>
          </a:prstGeom>
        </p:spPr>
        <p:txBody>
          <a:bodyPr vert="horz" lIns="100794" tIns="50397" rIns="100794" bIns="50397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ja-JP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Давыдова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Надежда</a:t>
            </a: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8(912)854-84-65</a:t>
            </a: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dav_ns@bk.ru</a:t>
            </a:r>
            <a:endParaRPr lang="ru-RU" sz="3100" dirty="0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6278" y="467469"/>
            <a:ext cx="72986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0830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80626" cy="8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6278" y="467469"/>
            <a:ext cx="72986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9792" y="2429998"/>
            <a:ext cx="8536558" cy="4614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Удмуртия занимает 13 место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уровню развития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государственно-частного партнерства среди всех субъектов Российской Федерации.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Государственно-частное партнерство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является эффективным и востребованным во всем мире механизмом привлечения долгосрочных инвестиций в инфраструктурные проекты, определяет формат взаимодействия бизнеса и публичной власти при их реализации.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76789b1ba830207d7e886ee96cb467af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6576" y="5779353"/>
            <a:ext cx="2664049" cy="177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9736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540114" y="1573213"/>
            <a:ext cx="6115061" cy="569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2800" b="1" dirty="0" smtClean="0">
                <a:solidFill>
                  <a:srgbClr val="26125F"/>
                </a:solidFill>
                <a:latin typeface="Tahoma" pitchFamily="34" charset="0"/>
              </a:rPr>
              <a:t>Инженерное направление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endParaRPr lang="de-DE" sz="2800" b="1" dirty="0">
              <a:solidFill>
                <a:srgbClr val="26125F"/>
              </a:solidFill>
              <a:latin typeface="Tahoma" pitchFamily="34" charset="0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548188" y="3779838"/>
            <a:ext cx="5135594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Институт гражданской защиты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>
                <a:solidFill>
                  <a:srgbClr val="004F96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Институт нефти и газа им. М. С. Гуцериева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информационных технологий 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 вычислительной техники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медицинской биотехнологии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0073" y="330053"/>
            <a:ext cx="6308671" cy="138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402" y="-32225"/>
            <a:ext cx="10099027" cy="8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9792" y="2680386"/>
            <a:ext cx="9565155" cy="369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 августа 2015 года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подписано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соглашение о практико-ориентированной подготовке руководителей и специалистов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сфере государственно-частного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партнерства между Правительством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Удмуртской Республики,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Удмуртским государственным университетом  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ЗАО «ТРАНСПРОЕКТ Групп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ТРАНСПРОЕКТ Групп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более 10 лет специализируется на инвестиционном консультировании участников проектов ГЧП на территории России и стран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6278" y="467469"/>
            <a:ext cx="72986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2528" y="1851011"/>
            <a:ext cx="9742419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4F96"/>
                </a:solidFill>
              </a:rPr>
              <a:t>Как </a:t>
            </a:r>
            <a:r>
              <a:rPr lang="ru-RU" sz="3200" b="1" dirty="0" smtClean="0">
                <a:solidFill>
                  <a:srgbClr val="004F96"/>
                </a:solidFill>
              </a:rPr>
              <a:t>мы создаем среду </a:t>
            </a:r>
            <a:r>
              <a:rPr lang="ru-RU" sz="3200" b="1" dirty="0">
                <a:solidFill>
                  <a:srgbClr val="004F96"/>
                </a:solidFill>
              </a:rPr>
              <a:t>для развития </a:t>
            </a:r>
            <a:r>
              <a:rPr lang="ru-RU" sz="3200" b="1" dirty="0" smtClean="0">
                <a:solidFill>
                  <a:srgbClr val="004F96"/>
                </a:solidFill>
              </a:rPr>
              <a:t>ГЧП?</a:t>
            </a:r>
            <a:endParaRPr lang="ru-RU" sz="3200" b="1" dirty="0">
              <a:solidFill>
                <a:srgbClr val="004F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42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540114" y="1573213"/>
            <a:ext cx="6115061" cy="569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2800" b="1" dirty="0" smtClean="0">
                <a:solidFill>
                  <a:srgbClr val="26125F"/>
                </a:solidFill>
                <a:latin typeface="Tahoma" pitchFamily="34" charset="0"/>
              </a:rPr>
              <a:t>Инженерное направление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endParaRPr lang="de-DE" sz="2800" b="1" dirty="0">
              <a:solidFill>
                <a:srgbClr val="26125F"/>
              </a:solidFill>
              <a:latin typeface="Tahoma" pitchFamily="34" charset="0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548188" y="3779838"/>
            <a:ext cx="5135594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Институт гражданской защиты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>
                <a:solidFill>
                  <a:srgbClr val="004F96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Институт нефти и газа им. М. С. Гуцериева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информационных технологий 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 вычислительной техники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медицинской биотехнологии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0073" y="330053"/>
            <a:ext cx="6308671" cy="138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080624" cy="8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76016" y="1867985"/>
            <a:ext cx="4112408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4F96"/>
                </a:solidFill>
              </a:rPr>
              <a:t>Базовая кафедра ГЧП</a:t>
            </a:r>
            <a:endParaRPr lang="ru-RU" sz="2800" b="1" dirty="0">
              <a:solidFill>
                <a:srgbClr val="004F9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1800" y="2602158"/>
            <a:ext cx="9648825" cy="2897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основании решения Ученого Совета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УдГУ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от 29.03.2016 г. создана базовая кафедра «Государственно-частное партнерство» как интегрированная образовательная структура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УдГУ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автономной некоммерческой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«Центр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инвестиционного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Удмуртской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Республики».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6278" y="467469"/>
            <a:ext cx="72986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1\Desktop\фото 2016\чзга\IMG_348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4408" y="4324649"/>
            <a:ext cx="4313366" cy="32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8962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080624" cy="8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6278" y="467469"/>
            <a:ext cx="72986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7784" y="2485720"/>
            <a:ext cx="8928742" cy="3527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рамках реализации Соглашения о сотрудничестве между Правительством УР,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УдГУ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ЗАО "ТРАНСПРОЕКТ Групп" (Москва) на базе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РАНХиГС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7-11 декабря состоялось обучение представителей министерств по программе "Управление проектами государственно-частного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партнерства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УР". Особый интерес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вызвал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мастер-класс Председателя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директоров ЗАО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ТРАНСПРОЕКТ Групп"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Максимова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Виталия Вячеславовича. </a:t>
            </a:r>
          </a:p>
        </p:txBody>
      </p:sp>
      <p:pic>
        <p:nvPicPr>
          <p:cNvPr id="5122" name="Picture 2" descr="C:\Users\1\Desktop\12347962_779737775488980_6515045071177254342_n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4502" y="3919442"/>
            <a:ext cx="4823774" cy="361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55936" y="1860654"/>
            <a:ext cx="8054897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4F96"/>
                </a:solidFill>
              </a:rPr>
              <a:t>Обучение в декабре 2015 года госслужащих</a:t>
            </a:r>
            <a:endParaRPr lang="ru-RU" sz="2800" b="1" dirty="0">
              <a:solidFill>
                <a:srgbClr val="004F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601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080624" cy="8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6278" y="467469"/>
            <a:ext cx="72986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76016" y="1867985"/>
            <a:ext cx="6260175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4F96"/>
                </a:solidFill>
              </a:rPr>
              <a:t>Курсы повышения квалификации</a:t>
            </a:r>
            <a:endParaRPr lang="ru-RU" sz="2800" b="1" dirty="0">
              <a:solidFill>
                <a:srgbClr val="004F96"/>
              </a:solidFill>
            </a:endParaRPr>
          </a:p>
        </p:txBody>
      </p:sp>
      <p:pic>
        <p:nvPicPr>
          <p:cNvPr id="3074" name="Picture 2" descr="https://scontent.xx.fbcdn.net/v/t1.0-9/10565206_831216677007756_7687067019306875250_n.jpg?oh=5980e14f166e35420691467a59cd1dcc&amp;oe=57A55AB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0588" y="5436021"/>
            <a:ext cx="7050037" cy="212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9723" y="2555701"/>
            <a:ext cx="9781179" cy="3011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1-3 июня 2016 года в городе Ижевске состоятся курсы повышения квалификации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«Управление проектами государственно-частного партнерства в Удмуртской Республике»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Цель курсов повышения квалификации - внедрение и продвижение механизма ГЧП на территории Удмуртской Республики, совершенствование знаний у представителей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бизнеса.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Аудитория: руководители и специалисты коммерческих компаний и некоммерческих организаций, участвующие или планирующие участие в качестве частного партнера в проектах государственно-частного партнерства (концессионных проектах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983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4" cy="8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5776" y="2658333"/>
            <a:ext cx="9666789" cy="490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Обучение проводится в очно-заочной форме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очно – 30 часов, заочно – 42 часа).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1-3 июня – погружение в тему, работа по программе, 3 недели – перерыв (время для разработки участниками курсов проектов, консультации с преподавателями, подготовка презентации ГЧП-проекта).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Через 3 недели – защита ГЧП-проектов.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Практический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результат курсов повышения квалификации – проекты ГЧП, самостоятельно подготовленные слушателями для дальнейшей реализации на уровне этапа «Обоснование выбора» (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Pre-feasibility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6278" y="467469"/>
            <a:ext cx="72986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76016" y="1867985"/>
            <a:ext cx="5796074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4F96"/>
                </a:solidFill>
              </a:rPr>
              <a:t>Обучение с выходом на проект</a:t>
            </a:r>
            <a:endParaRPr lang="ru-RU" sz="2800" b="1" dirty="0">
              <a:solidFill>
                <a:srgbClr val="004F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7802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540114" y="1573213"/>
            <a:ext cx="6115061" cy="569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2800" b="1" dirty="0" smtClean="0">
                <a:solidFill>
                  <a:srgbClr val="26125F"/>
                </a:solidFill>
                <a:latin typeface="Tahoma" pitchFamily="34" charset="0"/>
              </a:rPr>
              <a:t>Инженерное направление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endParaRPr lang="de-DE" sz="2800" b="1" dirty="0">
              <a:solidFill>
                <a:srgbClr val="26125F"/>
              </a:solidFill>
              <a:latin typeface="Tahoma" pitchFamily="34" charset="0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548188" y="3779838"/>
            <a:ext cx="5135594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Институт гражданской защиты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>
                <a:solidFill>
                  <a:srgbClr val="004F96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Институт нефти и газа им. М. С. Гуцериева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информационных технологий 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 вычислительной техники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медицинской биотехнологии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0073" y="330053"/>
            <a:ext cx="6308671" cy="138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80625" cy="8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1800" y="1892932"/>
            <a:ext cx="9032153" cy="607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4F96"/>
                </a:solidFill>
              </a:rPr>
              <a:t>Как мы привлекаем лучшие таланты?</a:t>
            </a:r>
            <a:endParaRPr lang="ru-RU" sz="3600" b="1" dirty="0">
              <a:solidFill>
                <a:srgbClr val="004F9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58" y="2699717"/>
            <a:ext cx="9924947" cy="418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Уникальная в России программа обучения в магистратуре «Управление проектами ГЧП» -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оптимальное сочетание новых научных знаний и опыта ведущих специалистов в России в области ГЧП.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Отбираем для обучения в магистратуре исключительно практиков с высшим образованием – инвесторов, представителей органов государственной власти и управления.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Эксклюзивный подход к обучению с регулярными экскурсиями с целью изучения опыта формирования и реализации проектов ГЧП, а также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опыта проектного управления – технопарки, промышленные парки, особые экономические зоны.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6278" y="467469"/>
            <a:ext cx="72986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340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540114" y="1573213"/>
            <a:ext cx="6115061" cy="569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2800" b="1" dirty="0" smtClean="0">
                <a:solidFill>
                  <a:srgbClr val="26125F"/>
                </a:solidFill>
                <a:latin typeface="Tahoma" pitchFamily="34" charset="0"/>
              </a:rPr>
              <a:t>Инженерное направление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endParaRPr lang="de-DE" sz="2800" b="1" dirty="0">
              <a:solidFill>
                <a:srgbClr val="26125F"/>
              </a:solidFill>
              <a:latin typeface="Tahoma" pitchFamily="34" charset="0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548188" y="3779838"/>
            <a:ext cx="5135594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Институт гражданской защиты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>
                <a:solidFill>
                  <a:srgbClr val="004F96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Институт нефти и газа им. М. С. Гуцериева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информационных технологий 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 вычислительной техники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медицинской биотехнологии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0073" y="330053"/>
            <a:ext cx="6308671" cy="138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80625" cy="8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2528" y="1851011"/>
            <a:ext cx="7067961" cy="607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4F96"/>
                </a:solidFill>
              </a:rPr>
              <a:t>Наши компетенции и ресурсы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2529" y="2627709"/>
            <a:ext cx="9742418" cy="4586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кандидатских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диссертаций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области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государственно-частного партнерства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(в 2014 году Романова Марина Валерьевна защитила кандидатскую диссертацию на тему «Формирование государственно-частного партнерства в региональном промышленном комплексе», научный руководитель – д.э.н. Давыдова Н.С.);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Участие в заседаниях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рабочей группы по оценке инвестиционного климата Удмуртской Республики,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Совета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инвестиционной деятельности при Правительстве Удмуртской Республики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Подробнее о нас  на сайте –  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d-crk.i.mittec.su/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6278" y="467469"/>
            <a:ext cx="72986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6235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2142</TotalTime>
  <Words>514</Words>
  <Application>Microsoft Office PowerPoint</Application>
  <PresentationFormat>Произвольный</PresentationFormat>
  <Paragraphs>61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внимание!  Контакты: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UdSU Tempus Projects</dc:title>
  <dc:creator>User</dc:creator>
  <cp:lastModifiedBy>katya</cp:lastModifiedBy>
  <cp:revision>186</cp:revision>
  <cp:lastPrinted>2016-05-14T17:01:13Z</cp:lastPrinted>
  <dcterms:created xsi:type="dcterms:W3CDTF">2009-04-16T07:32:33Z</dcterms:created>
  <dcterms:modified xsi:type="dcterms:W3CDTF">2016-05-16T06:43:23Z</dcterms:modified>
</cp:coreProperties>
</file>