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91" r:id="rId5"/>
    <p:sldId id="288" r:id="rId6"/>
    <p:sldId id="290" r:id="rId7"/>
    <p:sldId id="283" r:id="rId8"/>
    <p:sldId id="260" r:id="rId9"/>
    <p:sldId id="261" r:id="rId10"/>
    <p:sldId id="262" r:id="rId11"/>
    <p:sldId id="263" r:id="rId12"/>
    <p:sldId id="287" r:id="rId13"/>
    <p:sldId id="274" r:id="rId14"/>
    <p:sldId id="277" r:id="rId15"/>
    <p:sldId id="278" r:id="rId16"/>
    <p:sldId id="279" r:id="rId17"/>
    <p:sldId id="285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71B6-913F-4B84-9381-F8A817B96037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BEAE-91B6-47F7-A3FD-2BD328CA46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4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7BEAE-91B6-47F7-A3FD-2BD328CA46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2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428868"/>
            <a:ext cx="7406640" cy="1571636"/>
          </a:xfrm>
        </p:spPr>
        <p:txBody>
          <a:bodyPr>
            <a:normAutofit fontScale="92500" lnSpcReduction="10000"/>
          </a:bodyPr>
          <a:lstStyle/>
          <a:p>
            <a:pPr algn="ctr" fontAlgn="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Удмуртский государственный университет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экономики и управления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государственной службы и управления персоналом</a:t>
            </a:r>
            <a:endParaRPr lang="ru-RU" sz="2800" dirty="0"/>
          </a:p>
        </p:txBody>
      </p:sp>
      <p:pic>
        <p:nvPicPr>
          <p:cNvPr id="1026" name="Picture 2" descr="C:\Users\admin\Desktop\SXXvlolIZ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2438400"/>
          </a:xfrm>
          <a:prstGeom prst="rect">
            <a:avLst/>
          </a:prstGeom>
          <a:noFill/>
        </p:spPr>
      </p:pic>
      <p:pic>
        <p:nvPicPr>
          <p:cNvPr id="1028" name="Picture 4" descr="http://900igr.net/up/datai/118630/0001-00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206" cy="214314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9066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Профессиональные компетенции</a:t>
            </a:r>
          </a:p>
          <a:p>
            <a:pPr algn="ctr" fontAlgn="base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управленческие навыки;</a:t>
            </a:r>
          </a:p>
          <a:p>
            <a:pPr algn="ctr" fontAlgn="base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экономические знания;</a:t>
            </a:r>
          </a:p>
          <a:p>
            <a:pPr algn="ctr" fontAlgn="base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юридические основы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base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бережливые технологии в управлении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общекультурные знания;</a:t>
            </a:r>
          </a:p>
          <a:p>
            <a:pPr algn="ctr" fontAlgn="base"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  умение осуществлять самоконтроль,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самомотивацию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саморазвитие,</a:t>
            </a:r>
          </a:p>
          <a:p>
            <a:pPr algn="ctr" fontAlgn="base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проектная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 fontAlgn="base">
              <a:buNone/>
            </a:pPr>
            <a:r>
              <a:rPr lang="ru-RU" sz="3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5157192"/>
            <a:ext cx="8020000" cy="169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357850" cy="5509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Где можно работать?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836712"/>
            <a:ext cx="8244408" cy="6021288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публичного управления: в органах государственной власти РФ, в органах государственной власти субъектов РФ, в органах местного самоуправления (Администрация города или района, Министерства и Агентства субъекта РФ);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и муниципальных учреждениях и предприятиях;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коммерческих организациях;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политических партиях и общественных организациях;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контрольно-надзорных органах власти (налоговая инспекция, управление федерального казначейства, управление федеральной антимонопольной службы,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т.д.);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законодательных органах власти любого уровня (Городская дума, Государственный совет, Государственная дума).</a:t>
            </a:r>
          </a:p>
          <a:p>
            <a:pPr fontAlgn="base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buNone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ЧИНОВНИКИ НУЖНЫ ВСЕГДА!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&amp;Pcy;&amp;rcy;&amp;ocy;&amp;fcy;&amp;iecy;&amp;scy;&amp;scy;&amp;icy;&amp;yacy; &amp;gcy;&amp;ocy;&amp;scy;&amp;ucy;&amp;dcy;&amp;acy;&amp;rcy;&amp;scy;&amp;tcy;&amp;vcy;&amp;iecy;&amp;ncy;&amp;ncy;&amp;ocy;&amp;iecy; &amp;icy; &amp;mcy;&amp;ucy;&amp;ncy;&amp;icy;&amp;tscy;&amp;icy;&amp;pcy;&amp;acy;&amp;lcy;&amp;softcy;&amp;ncy;&amp;ocy;&amp;iecy; &amp;ucy;&amp;pcy;&amp;rcy;&amp;acy;&amp;vcy;&amp;l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255838"/>
            <a:ext cx="6667500" cy="470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36" y="0"/>
            <a:ext cx="1187624" cy="118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706090"/>
            <a:ext cx="8933688" cy="615191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г. Ижевска.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контрольный комитет УР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Государственного Совета Удмуртской Республики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Главы и Правительства Удмуртской Республики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УР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Министерства юстиции Российской Федерации по Удмуртской Республике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Налоговой Службы РФ в УР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антимонопольной службы по Удмуртской Республике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УР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Первомайского района г. Ижевска</a:t>
            </a:r>
          </a:p>
          <a:p>
            <a:pPr algn="ctr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Октябрьского района г. Ижевска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Завьяловского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связи, информационных технологий и массовых коммуникаций по Удмуртской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Федерального казначейства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Удмуртской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Палата города Ижевска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536"/>
            <a:ext cx="1331640" cy="138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898031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Выдающиеся выпускники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214942" cy="6143644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Нургалиева Марина - Руководитель Центра развития городской среды Удмуртской Республики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Никитин Юрий – Начальник сектора благоустройства Отдела благоустройства и ЖКХ Администрации Первомайского района г. Ижевска;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Лекомцева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Татьяна Васильевна – Начальник отдела взаимодействия с представительными органами МО Организационного Управления Аппарата Госсовета;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Касаткина Анна Викторовна – начальник Отдела сопровождения проектов и развития АПК Управления инвестиций и развития продовольственного рынка Министерства сельского хозяйства и продовольствия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Хананова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Аделя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Государственный налоговый инспектор отдела обеспечения процедур банкротства Управления ФНС по УР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Кузьмина Ольга Сергеевна – старший государственный инспектор отдела государственного надзора за соблюдением законодательства в сфере образования Управления по контролю и надзору в сфере образования 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Муравенко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Андрей – консультант Управления по взаимодействию с органами местного самоуправления Администрации Главы и Правительства УР;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12" y="4286256"/>
            <a:ext cx="3644988" cy="2195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928670"/>
            <a:ext cx="3929058" cy="300039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s4.pikabu.ru/post_img/2016/01/11/10/og_og_1452534235284298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791075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0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Шабутдинов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Аяз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Предприниматель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инвестор, основатель группы компаний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Like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номинант премии "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Стартап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Года" от РБК и полуфиналист "Школы молодого миллиардера" от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Forbes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Построил и продал самую крупную в России сеть кофе баров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Coffee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Like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Основал благотворительный фонд «Старший брат».</a:t>
            </a:r>
            <a:endParaRPr lang="ru-RU" dirty="0"/>
          </a:p>
        </p:txBody>
      </p:sp>
      <p:pic>
        <p:nvPicPr>
          <p:cNvPr id="6" name="Рисунок 5" descr="C:\Users\User\Downloads\4PtSUfwUnU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2758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2708920"/>
            <a:ext cx="525658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инспектор отдела контроля налоговых органов УФНС России по Удмуртской Республике.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esktop\муравенко андрей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627784" cy="283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6021288"/>
            <a:ext cx="382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Муравенко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Андрей Владимирович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5301208"/>
            <a:ext cx="4572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онсультант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по взаимодействию с органами местного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65231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3661"/>
      </p:ext>
    </p:extLst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8544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федра государственного и муниципального управления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" y="0"/>
            <a:ext cx="4572000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федра государственного и муниципального управления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012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федра государственного и муниципального управления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5" y="3611297"/>
            <a:ext cx="4572000" cy="32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федра государственного и муниципального управления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1297"/>
            <a:ext cx="4420126" cy="32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17834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890080" cy="5805264"/>
          </a:xfrm>
        </p:spPr>
        <p:txBody>
          <a:bodyPr>
            <a:normAutofit fontScale="32500" lnSpcReduction="20000"/>
          </a:bodyPr>
          <a:lstStyle/>
          <a:p>
            <a:pPr marL="82296" indent="0" algn="ctr">
              <a:buNone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2 августа в 10.00 428 </a:t>
            </a:r>
            <a:r>
              <a:rPr lang="ru-RU" sz="9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 корпус</a:t>
            </a:r>
          </a:p>
          <a:p>
            <a:pPr marL="82296" indent="0" algn="ctr">
              <a:buNone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состоится 3 августа 2023 года </a:t>
            </a:r>
          </a:p>
          <a:p>
            <a:pPr algn="ctr"/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10.00 428 кабинет</a:t>
            </a:r>
          </a:p>
          <a:p>
            <a:pPr algn="ctr"/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корпуса</a:t>
            </a:r>
          </a:p>
          <a:p>
            <a:pPr algn="ctr"/>
            <a:r>
              <a:rPr lang="ru-RU" sz="9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ИЭиУ</a:t>
            </a:r>
            <a:endParaRPr lang="ru-RU" sz="9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вопросам обращаться</a:t>
            </a:r>
          </a:p>
          <a:p>
            <a:pPr algn="ctr"/>
            <a:r>
              <a:rPr lang="ru-RU" sz="9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Зав.кафедрой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службы и управления персоналом Чазова Ирина Юрьевна</a:t>
            </a:r>
          </a:p>
          <a:p>
            <a:pPr algn="ctr"/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89128578792 – </a:t>
            </a:r>
            <a:r>
              <a:rPr lang="en-US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Telegram</a:t>
            </a:r>
          </a:p>
          <a:p>
            <a:pPr algn="ctr"/>
            <a:r>
              <a:rPr lang="en-US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chazirina@yandex.ru</a:t>
            </a:r>
            <a:endParaRPr lang="ru-RU" sz="9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88564"/>
      </p:ext>
    </p:extLst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5716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Кафедра государственной службы  и управления персоналом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29618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Год основания кафедры -18 января 2005г.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современном этапе выпускающая кафедра делает акцент на постоянном повышении качества подготовки бакалавров и магистров за счет постоянного совершенствования качества организации учебного процесса.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postupi.online/images/images1366/33/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86322"/>
            <a:ext cx="8143900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73016"/>
            <a:ext cx="7498080" cy="29523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кафедре работает ряд высококвалифицированных специалистов, которые ведут широкую учебную, учебно-методическую и научную работу в данной области.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кандидатов наук, 2 доктора наук.</a:t>
            </a:r>
          </a:p>
        </p:txBody>
      </p:sp>
      <p:pic>
        <p:nvPicPr>
          <p:cNvPr id="4" name="Picture 2" descr="Кафедра государственной службы и управления персонал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24"/>
            <a:ext cx="4716016" cy="33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Ð°ÑÐµÐ´ÑÐ° ÐÐ¾ÑÑÐ´Ð°ÑÑÑÐ²ÐµÐ½Ð½Ð¾Ð³Ð¾ Ð¸ Ð¼ÑÐ½Ð¸ÑÐ¸Ð¿Ð°Ð»ÑÐ½Ð¾Ð³Ð¾ ÑÐ¿ÑÐ°Ð²Ð»ÐµÐ½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860033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5219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Руководитель </a:t>
            </a:r>
            <a:r>
              <a:rPr lang="ru-RU" altLang="ru-RU" dirty="0"/>
              <a:t>Магистерской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447800"/>
            <a:ext cx="6737952" cy="51495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altLang="ru-RU" dirty="0" err="1" smtClean="0"/>
              <a:t>В.Ю.Войтович</a:t>
            </a:r>
            <a:r>
              <a:rPr lang="ru-RU" altLang="ru-RU" dirty="0"/>
              <a:t>, </a:t>
            </a:r>
            <a:r>
              <a:rPr lang="ru-RU" altLang="ru-RU" dirty="0" err="1"/>
              <a:t>д.ю.н</a:t>
            </a:r>
            <a:r>
              <a:rPr lang="ru-RU" altLang="ru-RU" dirty="0"/>
              <a:t>., профессор, </a:t>
            </a:r>
            <a:r>
              <a:rPr lang="ru-RU" altLang="ru-RU" dirty="0" smtClean="0"/>
              <a:t>профессор кафедры государственной службы и управления персоналом,</a:t>
            </a:r>
          </a:p>
          <a:p>
            <a:pPr algn="ctr"/>
            <a:r>
              <a:rPr lang="ru-RU" dirty="0"/>
              <a:t>Заслуженный деятель науки и образования РФ; Почетный работник высшего профессионального образования Российской Федерации; Заслуженный работник правоохранительных органов Удмуртской Республики; Заслуженный деятель науки УР; Заслуженный юрист УР; Почетный работник МВД УР; </a:t>
            </a:r>
            <a:r>
              <a:rPr lang="ru-RU" dirty="0" err="1"/>
              <a:t>к.и.н</a:t>
            </a:r>
            <a:r>
              <a:rPr lang="ru-RU" dirty="0"/>
              <a:t>.; Академик РАЕН.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Picture 4" descr="http://900igr.net/up/datai/118630/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3176"/>
            <a:ext cx="2411760" cy="1842292"/>
          </a:xfrm>
          <a:prstGeom prst="rect">
            <a:avLst/>
          </a:prstGeom>
          <a:noFill/>
        </p:spPr>
      </p:pic>
      <p:pic>
        <p:nvPicPr>
          <p:cNvPr id="1026" name="Picture 2" descr="Войтович Валерий Юр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5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17830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/>
              <a:t>Направление подготовки 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8106104" cy="33775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altLang="ru-RU" b="1" dirty="0" smtClean="0"/>
              <a:t> </a:t>
            </a:r>
            <a:r>
              <a:rPr lang="ru-RU" altLang="ru-RU" b="1" dirty="0"/>
              <a:t>«Государственное и муниципальное управление»</a:t>
            </a:r>
            <a:endParaRPr lang="ru-RU" altLang="ru-RU" dirty="0"/>
          </a:p>
          <a:p>
            <a:pPr algn="ctr">
              <a:buNone/>
            </a:pPr>
            <a:r>
              <a:rPr lang="ru-RU" altLang="ru-RU" dirty="0"/>
              <a:t>Квалификация (степень) выпускника </a:t>
            </a:r>
          </a:p>
          <a:p>
            <a:pPr algn="ctr">
              <a:buNone/>
            </a:pPr>
            <a:r>
              <a:rPr lang="ru-RU" altLang="ru-RU" b="1" dirty="0"/>
              <a:t>«Магистр»</a:t>
            </a:r>
            <a:endParaRPr lang="ru-RU" altLang="ru-RU" dirty="0"/>
          </a:p>
          <a:p>
            <a:pPr algn="ctr">
              <a:buNone/>
            </a:pPr>
            <a:r>
              <a:rPr lang="ru-RU" altLang="ru-RU" dirty="0"/>
              <a:t>профиль </a:t>
            </a:r>
            <a:r>
              <a:rPr lang="ru-RU" altLang="ru-RU" b="1" dirty="0"/>
              <a:t>«Региональное и муниципальное управление»</a:t>
            </a:r>
            <a:endParaRPr lang="ru-RU" altLang="ru-RU" dirty="0"/>
          </a:p>
          <a:p>
            <a:pPr algn="ctr">
              <a:buNone/>
            </a:pPr>
            <a:r>
              <a:rPr lang="ru-RU" altLang="ru-RU" dirty="0"/>
              <a:t>С</a:t>
            </a:r>
            <a:r>
              <a:rPr lang="ru-RU" altLang="ru-RU" dirty="0" smtClean="0"/>
              <a:t>рок </a:t>
            </a:r>
            <a:r>
              <a:rPr lang="ru-RU" altLang="ru-RU" dirty="0"/>
              <a:t>освоения программы </a:t>
            </a:r>
            <a:r>
              <a:rPr lang="ru-RU" altLang="ru-RU" dirty="0" smtClean="0"/>
              <a:t>– 2, 3 </a:t>
            </a:r>
            <a:r>
              <a:rPr lang="ru-RU" altLang="ru-RU" dirty="0"/>
              <a:t>года</a:t>
            </a:r>
          </a:p>
          <a:p>
            <a:pPr algn="ctr">
              <a:buNone/>
            </a:pPr>
            <a:r>
              <a:rPr lang="ru-RU" altLang="ru-RU" dirty="0"/>
              <a:t>Форма обучения - </a:t>
            </a:r>
            <a:r>
              <a:rPr lang="ru-RU" altLang="ru-RU" dirty="0" smtClean="0"/>
              <a:t>заочная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2267196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28803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для </a:t>
            </a:r>
            <a:r>
              <a:rPr lang="ru-RU" b="1" dirty="0" smtClean="0"/>
              <a:t>поступления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8164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Лица</a:t>
            </a:r>
            <a:r>
              <a:rPr lang="ru-RU" dirty="0"/>
              <a:t>, имеющие диплом бакалавра (специалиста) и желающие освоить магистерскую программу, зачисляются в магистратуру по результатам вступительных испытаний.</a:t>
            </a:r>
          </a:p>
          <a:p>
            <a:pPr algn="ctr"/>
            <a:r>
              <a:rPr lang="ru-RU" dirty="0"/>
              <a:t>Вступительные испытания для студентов (внебюджетная форма), проводятся в форме собеседования по двум </a:t>
            </a:r>
            <a:r>
              <a:rPr lang="ru-RU" b="1" dirty="0"/>
              <a:t>дисциплинам </a:t>
            </a:r>
            <a:endParaRPr lang="ru-RU" b="1" dirty="0" smtClean="0"/>
          </a:p>
          <a:p>
            <a:pPr algn="ctr"/>
            <a:r>
              <a:rPr lang="ru-RU" b="1" dirty="0" smtClean="0"/>
              <a:t>«Региональное управление» </a:t>
            </a:r>
            <a:r>
              <a:rPr lang="ru-RU" b="1" dirty="0"/>
              <a:t>и «Система государственного и муниципального управления».</a:t>
            </a:r>
          </a:p>
          <a:p>
            <a:endParaRPr lang="ru-RU" dirty="0"/>
          </a:p>
        </p:txBody>
      </p:sp>
      <p:pic>
        <p:nvPicPr>
          <p:cNvPr id="4" name="Picture 2" descr="http://www.eurasialegal.info/images/stories/partners/gosudarstvennoe_upravl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3096"/>
            <a:ext cx="9144001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4592062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cons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595933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</a:rPr>
              <a:t>Возможности профессиональной карьеры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998146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Выпускники получают возможность занимать ведущие должности в органах государственной власти и местного самоуправления, государственных и муниципальных предприятиях, коммерческих организациях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286256"/>
            <a:ext cx="8020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&amp;gcy;&amp;ocy;&amp;scy;&amp;ucy;&amp;dcy;&amp;acy;&amp;rcy;&amp;scy;&amp;tcy;&amp;vcy;&amp;iecy;&amp;ncy;&amp;ncy;&amp;ocy;&amp;iecy; &amp;icy; &amp;mcy;&amp;ucy;&amp;ncy;&amp;icy;&amp;tscy;&amp;icy;&amp;pcy;&amp;acy;&amp;lcy;&amp;softcy;&amp;ncy;&amp;ocy;&amp;iecy; &amp;ucy;&amp;pcy;&amp;rcy;&amp;acy;&amp;vcy;&amp;l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2125663"/>
            <a:ext cx="6667500" cy="443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33654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Изучаемые дисциплины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857590" cy="6021288"/>
          </a:xfrm>
        </p:spPr>
        <p:txBody>
          <a:bodyPr>
            <a:normAutofit fontScale="92500" lnSpcReduction="10000"/>
          </a:bodyPr>
          <a:lstStyle/>
          <a:p>
            <a:pPr marL="0" indent="363538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проектами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профессиональной деятельности 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органов власти с институтами гражданского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общества 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Цифровые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технологии государственного и муниципального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управление и местное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самоуправление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Противодействие коррупции на государственной и муниципальной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службе 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территории </a:t>
            </a:r>
          </a:p>
          <a:p>
            <a:pPr marL="0" indent="363538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Бережливые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технологии в государственном и муниципальном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управлении</a:t>
            </a:r>
          </a:p>
          <a:p>
            <a:pPr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Государственная итоговая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аттестация –защита ВКР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</TotalTime>
  <Words>783</Words>
  <Application>Microsoft Office PowerPoint</Application>
  <PresentationFormat>Экран (4:3)</PresentationFormat>
  <Paragraphs>90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Кафедра государственной службы  и управления персоналом </vt:lpstr>
      <vt:lpstr>Презентация PowerPoint</vt:lpstr>
      <vt:lpstr>Руководитель Магистерской программы</vt:lpstr>
      <vt:lpstr>Направление подготовки  </vt:lpstr>
      <vt:lpstr>Требования для поступления </vt:lpstr>
      <vt:lpstr>Презентация PowerPoint</vt:lpstr>
      <vt:lpstr>Возможности профессиональной карьеры</vt:lpstr>
      <vt:lpstr>Изучаемые дисциплины</vt:lpstr>
      <vt:lpstr>Презентация PowerPoint</vt:lpstr>
      <vt:lpstr>Где можно работать?</vt:lpstr>
      <vt:lpstr>ПАРТНЕРЫ</vt:lpstr>
      <vt:lpstr>Выдающиеся выпускники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Вступительные испытания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cons</cp:lastModifiedBy>
  <cp:revision>38</cp:revision>
  <dcterms:created xsi:type="dcterms:W3CDTF">2019-03-11T20:04:19Z</dcterms:created>
  <dcterms:modified xsi:type="dcterms:W3CDTF">2023-04-26T06:22:51Z</dcterms:modified>
</cp:coreProperties>
</file>